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9DED-4E58-457C-9EE9-979BD151EF0C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8975-7F20-458B-AF47-7283343EE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9DED-4E58-457C-9EE9-979BD151EF0C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8975-7F20-458B-AF47-7283343EE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9DED-4E58-457C-9EE9-979BD151EF0C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8975-7F20-458B-AF47-7283343EE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9DED-4E58-457C-9EE9-979BD151EF0C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8975-7F20-458B-AF47-7283343EE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9DED-4E58-457C-9EE9-979BD151EF0C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8975-7F20-458B-AF47-7283343EE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9DED-4E58-457C-9EE9-979BD151EF0C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8975-7F20-458B-AF47-7283343EE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9DED-4E58-457C-9EE9-979BD151EF0C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8975-7F20-458B-AF47-7283343EE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9DED-4E58-457C-9EE9-979BD151EF0C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8975-7F20-458B-AF47-7283343EE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9DED-4E58-457C-9EE9-979BD151EF0C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8975-7F20-458B-AF47-7283343EE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9DED-4E58-457C-9EE9-979BD151EF0C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8975-7F20-458B-AF47-7283343EE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9DED-4E58-457C-9EE9-979BD151EF0C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8975-7F20-458B-AF47-7283343EE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D9DED-4E58-457C-9EE9-979BD151EF0C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48975-7F20-458B-AF47-7283343EE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xmlns:p14="http://schemas.microsoft.com/office/powerpoint/2010/main"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4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slide" Target="slide5.xml"/><Relationship Id="rId8" Type="http://schemas.openxmlformats.org/officeDocument/2006/relationships/slide" Target="slide6.xml"/><Relationship Id="rId9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1955"/>
            <a:ext cx="7772400" cy="1470025"/>
          </a:xfrm>
        </p:spPr>
        <p:txBody>
          <a:bodyPr>
            <a:normAutofit/>
          </a:bodyPr>
          <a:lstStyle/>
          <a:p>
            <a:r>
              <a:rPr lang="en-AU" sz="6000" smtClean="0">
                <a:latin typeface="Shonar Bangla" pitchFamily="34" charset="0"/>
                <a:cs typeface="Shonar Bangla" pitchFamily="34" charset="0"/>
              </a:rPr>
              <a:t>Persuasive </a:t>
            </a:r>
            <a:r>
              <a:rPr lang="en-AU" sz="6000" dirty="0" smtClean="0">
                <a:latin typeface="Shonar Bangla" pitchFamily="34" charset="0"/>
                <a:cs typeface="Shonar Bangla" pitchFamily="34" charset="0"/>
              </a:rPr>
              <a:t>language</a:t>
            </a:r>
            <a:endParaRPr lang="en-AU" sz="6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9873811">
            <a:off x="581239" y="2630773"/>
            <a:ext cx="2327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Rhetorical Questions</a:t>
            </a:r>
            <a:endParaRPr lang="en-US" sz="2400" dirty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670421">
            <a:off x="6060621" y="3277775"/>
            <a:ext cx="1560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Algerian" pitchFamily="82" charset="0"/>
                <a:cs typeface="Shonar Bangla" pitchFamily="34" charset="0"/>
              </a:rPr>
              <a:t>Statistics</a:t>
            </a:r>
            <a:endParaRPr lang="en-US" sz="2000" dirty="0">
              <a:solidFill>
                <a:srgbClr val="00B050"/>
              </a:solidFill>
              <a:latin typeface="Algerian" pitchFamily="82" charset="0"/>
              <a:cs typeface="Shonar Bangl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3150412">
            <a:off x="3354710" y="3517771"/>
            <a:ext cx="2049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Strong Words</a:t>
            </a:r>
            <a:endParaRPr lang="en-US" sz="32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9204" y="5819399"/>
            <a:ext cx="2297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Inclusive Language</a:t>
            </a:r>
            <a:endParaRPr lang="en-US" sz="2400" b="1" dirty="0">
              <a:solidFill>
                <a:srgbClr val="7030A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1081378">
            <a:off x="5225718" y="2303741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Modality</a:t>
            </a:r>
            <a:endParaRPr lang="en-US" sz="3600" dirty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5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5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1"/>
      <p:bldP spid="6" grpId="2"/>
      <p:bldP spid="7" grpId="1"/>
      <p:bldP spid="7" grpId="2"/>
      <p:bldP spid="8" grpId="1"/>
      <p:bldP spid="8" grpId="2"/>
      <p:bldP spid="9" grpId="1"/>
      <p:bldP spid="9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85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Shonar Bangla" pitchFamily="34" charset="0"/>
                <a:cs typeface="Shonar Bangla" pitchFamily="34" charset="0"/>
              </a:rPr>
              <a:t>How are we persuaded?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5469" y="949214"/>
            <a:ext cx="69194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honar Bangla" pitchFamily="34" charset="0"/>
                <a:cs typeface="Shonar Bangla" pitchFamily="34" charset="0"/>
              </a:rPr>
              <a:t>There are many techniques or tricks that a writer or a speaker can use to win an audience to their point of view.</a:t>
            </a:r>
          </a:p>
          <a:p>
            <a:pPr algn="ctr"/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9" name="Oval 8">
            <a:hlinkClick r:id="rId2" action="ppaction://hlinksldjump"/>
          </p:cNvPr>
          <p:cNvSpPr/>
          <p:nvPr/>
        </p:nvSpPr>
        <p:spPr>
          <a:xfrm>
            <a:off x="649070" y="5353878"/>
            <a:ext cx="2253157" cy="9269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honar Bangla" pitchFamily="34" charset="0"/>
                <a:cs typeface="Shonar Bangla" pitchFamily="34" charset="0"/>
              </a:rPr>
              <a:t>Modality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150" name="WordArt 6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76526" y="2596874"/>
            <a:ext cx="1445039" cy="22666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?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15" name="TextBox 14"/>
          <p:cNvSpPr txBox="1"/>
          <p:nvPr/>
        </p:nvSpPr>
        <p:spPr>
          <a:xfrm rot="17352575">
            <a:off x="597780" y="2977025"/>
            <a:ext cx="32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R</a:t>
            </a:r>
            <a:endParaRPr lang="en-US" sz="2000" dirty="0">
              <a:solidFill>
                <a:schemeClr val="tx2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4530362">
            <a:off x="1452546" y="2864382"/>
            <a:ext cx="32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C</a:t>
            </a:r>
            <a:endParaRPr lang="en-US" sz="2000" dirty="0">
              <a:solidFill>
                <a:schemeClr val="tx2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490178">
            <a:off x="1419415" y="2764991"/>
            <a:ext cx="32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I</a:t>
            </a:r>
          </a:p>
        </p:txBody>
      </p:sp>
      <p:sp>
        <p:nvSpPr>
          <p:cNvPr id="19" name="TextBox 18"/>
          <p:cNvSpPr txBox="1"/>
          <p:nvPr/>
        </p:nvSpPr>
        <p:spPr>
          <a:xfrm rot="1078213">
            <a:off x="1267017" y="2639093"/>
            <a:ext cx="32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R</a:t>
            </a:r>
            <a:endParaRPr lang="en-US" sz="2000" dirty="0">
              <a:solidFill>
                <a:schemeClr val="tx2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88112" y="2605962"/>
            <a:ext cx="32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O</a:t>
            </a:r>
          </a:p>
        </p:txBody>
      </p:sp>
      <p:sp>
        <p:nvSpPr>
          <p:cNvPr id="21" name="TextBox 20"/>
          <p:cNvSpPr txBox="1"/>
          <p:nvPr/>
        </p:nvSpPr>
        <p:spPr>
          <a:xfrm rot="20753160">
            <a:off x="948964" y="2612589"/>
            <a:ext cx="32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T</a:t>
            </a:r>
            <a:endParaRPr lang="en-US" sz="2000" dirty="0">
              <a:solidFill>
                <a:schemeClr val="tx2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9111677">
            <a:off x="809814" y="2685475"/>
            <a:ext cx="32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E</a:t>
            </a:r>
          </a:p>
        </p:txBody>
      </p:sp>
      <p:sp>
        <p:nvSpPr>
          <p:cNvPr id="23" name="TextBox 22"/>
          <p:cNvSpPr txBox="1"/>
          <p:nvPr/>
        </p:nvSpPr>
        <p:spPr>
          <a:xfrm rot="18000561">
            <a:off x="683919" y="2824624"/>
            <a:ext cx="32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H</a:t>
            </a:r>
          </a:p>
        </p:txBody>
      </p:sp>
      <p:sp>
        <p:nvSpPr>
          <p:cNvPr id="24" name="TextBox 23"/>
          <p:cNvSpPr txBox="1"/>
          <p:nvPr/>
        </p:nvSpPr>
        <p:spPr>
          <a:xfrm rot="6244949">
            <a:off x="1439294" y="3023406"/>
            <a:ext cx="32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 rot="6795109">
            <a:off x="1346530" y="3195682"/>
            <a:ext cx="32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L</a:t>
            </a:r>
            <a:endParaRPr lang="en-US" sz="2000" dirty="0">
              <a:solidFill>
                <a:schemeClr val="tx2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6438279">
            <a:off x="1253761" y="3367963"/>
            <a:ext cx="32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Q</a:t>
            </a:r>
          </a:p>
        </p:txBody>
      </p:sp>
      <p:sp>
        <p:nvSpPr>
          <p:cNvPr id="27" name="TextBox 26"/>
          <p:cNvSpPr txBox="1"/>
          <p:nvPr/>
        </p:nvSpPr>
        <p:spPr>
          <a:xfrm rot="6830537">
            <a:off x="1121246" y="3487226"/>
            <a:ext cx="32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U</a:t>
            </a:r>
          </a:p>
        </p:txBody>
      </p:sp>
      <p:sp>
        <p:nvSpPr>
          <p:cNvPr id="29" name="TextBox 28"/>
          <p:cNvSpPr txBox="1"/>
          <p:nvPr/>
        </p:nvSpPr>
        <p:spPr>
          <a:xfrm rot="6476618">
            <a:off x="1048362" y="3639626"/>
            <a:ext cx="32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E</a:t>
            </a:r>
            <a:endParaRPr lang="en-US" sz="2000" dirty="0">
              <a:solidFill>
                <a:schemeClr val="tx2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5400000">
            <a:off x="1015230" y="3792022"/>
            <a:ext cx="32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S</a:t>
            </a:r>
          </a:p>
        </p:txBody>
      </p:sp>
      <p:sp>
        <p:nvSpPr>
          <p:cNvPr id="31" name="TextBox 30"/>
          <p:cNvSpPr txBox="1"/>
          <p:nvPr/>
        </p:nvSpPr>
        <p:spPr>
          <a:xfrm rot="5400000">
            <a:off x="1001978" y="3898038"/>
            <a:ext cx="32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T</a:t>
            </a:r>
            <a:endParaRPr lang="en-US" sz="2000" dirty="0">
              <a:solidFill>
                <a:schemeClr val="tx2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5400000">
            <a:off x="1008606" y="4196210"/>
            <a:ext cx="32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I</a:t>
            </a:r>
            <a:endParaRPr lang="en-US" sz="2000" dirty="0">
              <a:solidFill>
                <a:schemeClr val="tx2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5400000">
            <a:off x="1008606" y="4275722"/>
            <a:ext cx="32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O</a:t>
            </a:r>
            <a:endParaRPr lang="en-US" sz="2000" dirty="0">
              <a:solidFill>
                <a:schemeClr val="tx2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5400000">
            <a:off x="995354" y="4421494"/>
            <a:ext cx="32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N</a:t>
            </a:r>
            <a:endParaRPr lang="en-US" sz="2000" dirty="0">
              <a:solidFill>
                <a:schemeClr val="tx2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5400000">
            <a:off x="995354" y="4593770"/>
            <a:ext cx="32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S</a:t>
            </a:r>
            <a:endParaRPr lang="en-US" sz="2000" dirty="0">
              <a:solidFill>
                <a:schemeClr val="tx2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6151" name="Picture 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77564" y="2587077"/>
            <a:ext cx="907070" cy="1295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3405806" y="2539451"/>
            <a:ext cx="897007" cy="1441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/>
          <p:cNvSpPr txBox="1"/>
          <p:nvPr/>
        </p:nvSpPr>
        <p:spPr>
          <a:xfrm>
            <a:off x="3498571" y="3286543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Strong</a:t>
            </a:r>
            <a:endParaRPr lang="en-US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99110" y="3293169"/>
            <a:ext cx="679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Words</a:t>
            </a:r>
            <a:endParaRPr lang="en-US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154" name="WordArt 10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732104" y="1967805"/>
            <a:ext cx="1772477" cy="16962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%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43" name="TextBox 42"/>
          <p:cNvSpPr txBox="1"/>
          <p:nvPr/>
        </p:nvSpPr>
        <p:spPr>
          <a:xfrm rot="17597903">
            <a:off x="6788120" y="3246785"/>
            <a:ext cx="1681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S t a t </a:t>
            </a:r>
            <a:r>
              <a:rPr lang="en-US" sz="2400" dirty="0" err="1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i</a:t>
            </a:r>
            <a:r>
              <a:rPr lang="en-US" sz="24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 s t </a:t>
            </a:r>
            <a:r>
              <a:rPr lang="en-US" sz="2400" dirty="0" err="1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i</a:t>
            </a:r>
            <a:r>
              <a:rPr lang="en-US" sz="2400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 c s</a:t>
            </a:r>
            <a:endParaRPr lang="en-US" sz="2400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6156" name="Picture 12" descr="http://t3.gstatic.com/images?q=tbn:ANd9GcQlIeGNJfyUNLiQrPqcCjtV8l5VuOPA6AjwtFMISZYVP5pQPUPI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6425564" y="4678706"/>
            <a:ext cx="1790769" cy="1641538"/>
          </a:xfrm>
          <a:prstGeom prst="rect">
            <a:avLst/>
          </a:prstGeom>
          <a:noFill/>
          <a:ln>
            <a:noFill/>
          </a:ln>
        </p:spPr>
      </p:pic>
      <p:sp>
        <p:nvSpPr>
          <p:cNvPr id="6157" name="WordArt 13"/>
          <p:cNvSpPr>
            <a:spLocks noChangeArrowheads="1" noChangeShapeType="1" noTextEdit="1"/>
          </p:cNvSpPr>
          <p:nvPr/>
        </p:nvSpPr>
        <p:spPr bwMode="auto">
          <a:xfrm>
            <a:off x="6626071" y="4678007"/>
            <a:ext cx="1397000" cy="5969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Shonar Bangla"/>
                <a:cs typeface="Shonar Bangla"/>
              </a:rPr>
              <a:t>Inclusive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Shonar Bangla"/>
              <a:cs typeface="Shonar Bangla"/>
            </a:endParaRPr>
          </a:p>
        </p:txBody>
      </p:sp>
      <p:sp>
        <p:nvSpPr>
          <p:cNvPr id="6158" name="WordArt 14"/>
          <p:cNvSpPr>
            <a:spLocks noChangeArrowheads="1" noChangeShapeType="1" noTextEdit="1"/>
          </p:cNvSpPr>
          <p:nvPr/>
        </p:nvSpPr>
        <p:spPr bwMode="auto">
          <a:xfrm>
            <a:off x="6612814" y="6003234"/>
            <a:ext cx="1397000" cy="5969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Shonar Bangla"/>
                <a:cs typeface="Shonar Bangla"/>
              </a:rPr>
              <a:t>Language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Shonar Bangla"/>
              <a:cs typeface="Shonar Bangla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http://t0.gstatic.com/images?q=tbn:ANd9GcQEyZy6ChH3G4b4wuRic5sx5jFbdBrxIWNb-bFLDn3ithiY3udlj3WfbMqN"/>
          <p:cNvPicPr>
            <a:picLocks noChangeAspect="1" noChangeArrowheads="1"/>
          </p:cNvPicPr>
          <p:nvPr/>
        </p:nvPicPr>
        <p:blipFill>
          <a:blip r:embed="rId2" cstate="print"/>
          <a:srcRect r="7854"/>
          <a:stretch>
            <a:fillRect/>
          </a:stretch>
        </p:blipFill>
        <p:spPr bwMode="auto">
          <a:xfrm>
            <a:off x="6452084" y="4168584"/>
            <a:ext cx="1088403" cy="209562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honar Bangla" pitchFamily="34" charset="0"/>
                <a:cs typeface="Shonar Bangla" pitchFamily="34" charset="0"/>
              </a:rPr>
              <a:t>Rhetorical Questions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7322" y="1444486"/>
            <a:ext cx="7065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honar Bangla" pitchFamily="34" charset="0"/>
                <a:cs typeface="Shonar Bangla" pitchFamily="34" charset="0"/>
              </a:rPr>
              <a:t>A Rhetorical Question is one that is asked with a deliberate and obvious answer to follow.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8730" y="2531165"/>
            <a:ext cx="5299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honar Bangla" pitchFamily="34" charset="0"/>
                <a:cs typeface="Shonar Bangla" pitchFamily="34" charset="0"/>
              </a:rPr>
              <a:t>That is, it virtually demands the answer from the reader or listener.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7170" name="Picture 2" descr="http://t3.gstatic.com/images?q=tbn:ANd9GcT02ns3dc1hG8BQCQpF_TTWgaWLP5WZm9xHoQluJFWgwjitJ2zhb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32" y="2671279"/>
            <a:ext cx="1905000" cy="2124075"/>
          </a:xfrm>
          <a:prstGeom prst="rect">
            <a:avLst/>
          </a:prstGeom>
          <a:noFill/>
        </p:spPr>
      </p:pic>
      <p:sp>
        <p:nvSpPr>
          <p:cNvPr id="9" name="Oval Callout 8"/>
          <p:cNvSpPr/>
          <p:nvPr/>
        </p:nvSpPr>
        <p:spPr>
          <a:xfrm>
            <a:off x="2584175" y="2835965"/>
            <a:ext cx="1497496" cy="1192696"/>
          </a:xfrm>
          <a:prstGeom prst="wedgeEllipseCallout">
            <a:avLst>
              <a:gd name="adj1" fmla="val -89278"/>
              <a:gd name="adj2" fmla="val 474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Don’t we all love our Mum</a:t>
            </a:r>
            <a:r>
              <a:rPr lang="en-US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?</a:t>
            </a:r>
          </a:p>
        </p:txBody>
      </p:sp>
      <p:pic>
        <p:nvPicPr>
          <p:cNvPr id="7176" name="Picture 8" descr="http://t3.gstatic.com/images?q=tbn:ANd9GcQmTbfj26U-zqEfoBw49m8a-s3p5phWiSjaYAWpTIINfMCKxnE9D6os7RS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40188" y="4779410"/>
            <a:ext cx="1133475" cy="1447801"/>
          </a:xfrm>
          <a:prstGeom prst="rect">
            <a:avLst/>
          </a:prstGeom>
          <a:noFill/>
        </p:spPr>
      </p:pic>
      <p:pic>
        <p:nvPicPr>
          <p:cNvPr id="7172" name="Picture 4" descr="http://t3.gstatic.com/images?q=tbn:ANd9GcQ0yNG7q3wP9LGcKvvrEnXs2EY3KhAGedQriIHn6kFt9RZRkOpDuKHUx5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128590" y="4239388"/>
            <a:ext cx="1457740" cy="1789040"/>
          </a:xfrm>
          <a:prstGeom prst="rect">
            <a:avLst/>
          </a:prstGeom>
          <a:noFill/>
        </p:spPr>
      </p:pic>
      <p:sp>
        <p:nvSpPr>
          <p:cNvPr id="12" name="Oval Callout 11"/>
          <p:cNvSpPr/>
          <p:nvPr/>
        </p:nvSpPr>
        <p:spPr>
          <a:xfrm>
            <a:off x="1921567" y="4452730"/>
            <a:ext cx="1722782" cy="927652"/>
          </a:xfrm>
          <a:prstGeom prst="wedgeEllipseCallout">
            <a:avLst>
              <a:gd name="adj1" fmla="val 102373"/>
              <a:gd name="adj2" fmla="val 4932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Isn’t education terrific?</a:t>
            </a:r>
            <a:endParaRPr lang="en-US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7322" y="1820374"/>
            <a:ext cx="72290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honar Bangla" pitchFamily="34" charset="0"/>
                <a:cs typeface="Shonar Bangla" pitchFamily="34" charset="0"/>
              </a:rPr>
              <a:t>The writer doesn't even expect the readers to 'say' an answer; the readers answer the rhetorical question in their heads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5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1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3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9" grpId="1" animBg="1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1310"/>
          </a:xfrm>
        </p:spPr>
        <p:txBody>
          <a:bodyPr/>
          <a:lstStyle/>
          <a:p>
            <a:r>
              <a:rPr lang="en-US" dirty="0" smtClean="0">
                <a:latin typeface="Shonar Bangla" pitchFamily="34" charset="0"/>
                <a:cs typeface="Shonar Bangla" pitchFamily="34" charset="0"/>
              </a:rPr>
              <a:t>Strong Words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6225" y="1790484"/>
            <a:ext cx="7918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Shonar Bangla" pitchFamily="34" charset="0"/>
                <a:cs typeface="Shonar Bangla" pitchFamily="34" charset="0"/>
              </a:rPr>
              <a:t>Particular words are used to name or describe people or things in a  way that is designed to make the reader think a particular way.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3234" y="3444413"/>
            <a:ext cx="38762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honar Bangla" pitchFamily="34" charset="0"/>
                <a:cs typeface="Shonar Bangla" pitchFamily="34" charset="0"/>
              </a:rPr>
              <a:t>Dangerous </a:t>
            </a:r>
            <a:r>
              <a:rPr lang="en-US" dirty="0" err="1" smtClean="0">
                <a:latin typeface="Shonar Bangla" pitchFamily="34" charset="0"/>
                <a:cs typeface="Shonar Bangla" pitchFamily="34" charset="0"/>
              </a:rPr>
              <a:t>hoons</a:t>
            </a:r>
            <a:r>
              <a:rPr lang="en-US" dirty="0" smtClean="0">
                <a:latin typeface="Shonar Bangla" pitchFamily="34" charset="0"/>
                <a:cs typeface="Shonar Bangla" pitchFamily="34" charset="0"/>
              </a:rPr>
              <a:t> are a menace (strong words).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789043" y="1046922"/>
            <a:ext cx="1272209" cy="834887"/>
            <a:chOff x="1789043" y="1046922"/>
            <a:chExt cx="1272209" cy="834887"/>
          </a:xfrm>
        </p:grpSpPr>
        <p:sp>
          <p:nvSpPr>
            <p:cNvPr id="7" name="TextBox 6"/>
            <p:cNvSpPr txBox="1"/>
            <p:nvPr/>
          </p:nvSpPr>
          <p:spPr>
            <a:xfrm>
              <a:off x="1789043" y="1046922"/>
              <a:ext cx="7377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Shonar Bangla" pitchFamily="34" charset="0"/>
                  <a:cs typeface="Shonar Bangla" pitchFamily="34" charset="0"/>
                </a:rPr>
                <a:t>Nouns</a:t>
              </a:r>
              <a:endParaRPr lang="en-US" sz="20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385391" y="1338470"/>
              <a:ext cx="675861" cy="54333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4121426" y="921027"/>
            <a:ext cx="3008508" cy="894520"/>
            <a:chOff x="4121426" y="921027"/>
            <a:chExt cx="3008508" cy="894520"/>
          </a:xfrm>
        </p:grpSpPr>
        <p:sp>
          <p:nvSpPr>
            <p:cNvPr id="12" name="TextBox 11"/>
            <p:cNvSpPr txBox="1"/>
            <p:nvPr/>
          </p:nvSpPr>
          <p:spPr>
            <a:xfrm>
              <a:off x="6036365" y="921027"/>
              <a:ext cx="10935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Shonar Bangla" pitchFamily="34" charset="0"/>
                  <a:cs typeface="Shonar Bangla" pitchFamily="34" charset="0"/>
                </a:rPr>
                <a:t>Adjectives</a:t>
              </a:r>
              <a:endParaRPr lang="en-US" sz="20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10800000" flipV="1">
              <a:off x="4121426" y="1199322"/>
              <a:ext cx="1994452" cy="6162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2" name="Picture 2" descr="http://t3.gstatic.com/images?q=tbn:ANd9GcQdUVOhb8IbqXJUGWiIP7vLaOy6X7d65Bd84roRELX0qLDPkhQ8y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23587" y="3360392"/>
            <a:ext cx="1550987" cy="147637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313043" y="4134678"/>
            <a:ext cx="1761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Shonar Bangla" pitchFamily="34" charset="0"/>
                <a:cs typeface="Shonar Bangla" pitchFamily="34" charset="0"/>
              </a:rPr>
              <a:t>As different from …</a:t>
            </a:r>
            <a:endParaRPr lang="en-US" dirty="0">
              <a:solidFill>
                <a:schemeClr val="tx2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124" name="Picture 4" descr="http://t1.gstatic.com/images?q=tbn:ANd9GcSu1T1DEo2Sz-eH1tVwL8Fdsk-HBvSH2JmNL7QopQ0_-aFxK3tlQ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5604" y="4412973"/>
            <a:ext cx="2035276" cy="1920737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318053" y="5512904"/>
            <a:ext cx="486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honar Bangla" pitchFamily="34" charset="0"/>
                <a:cs typeface="Shonar Bangla" pitchFamily="34" charset="0"/>
              </a:rPr>
              <a:t>Young drivers who speed (more factual and less descriptive).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4" name="Picture 6" descr="http://t1.gstatic.com/images?q=tbn:ANd9GcTeKEi-pVIbkIzkuxqMN5Mx5mtrHlzK30GF_NN_BkNnm0_IrSHx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9669" y="1117433"/>
            <a:ext cx="1515047" cy="2048847"/>
          </a:xfrm>
          <a:prstGeom prst="rect">
            <a:avLst/>
          </a:prstGeom>
          <a:noFill/>
        </p:spPr>
      </p:pic>
      <p:pic>
        <p:nvPicPr>
          <p:cNvPr id="9" name="Picture 8" descr="scales.bmp"/>
          <p:cNvPicPr>
            <a:picLocks noChangeAspect="1"/>
          </p:cNvPicPr>
          <p:nvPr/>
        </p:nvPicPr>
        <p:blipFill>
          <a:blip r:embed="rId3" cstate="print">
            <a:lum bright="35000"/>
          </a:blip>
          <a:stretch>
            <a:fillRect/>
          </a:stretch>
        </p:blipFill>
        <p:spPr>
          <a:xfrm>
            <a:off x="210751" y="602627"/>
            <a:ext cx="4641325" cy="46620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latin typeface="Shonar Bangla" pitchFamily="34" charset="0"/>
                <a:cs typeface="Shonar Bangla" pitchFamily="34" charset="0"/>
              </a:rPr>
              <a:t>Statistics</a:t>
            </a:r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94210" name="AutoShape 2" descr="data:image/jpg;base64,/9j/4AAQSkZJRgABAQAAAQABAAD/2wCEAAkGBhMSEBUTEhMSFRUVFBQXERYXEhUYFxUUFhcWFBkXFRgXHiceGBkjHhYWHy8gJCcrLC0sFR8xNTI2NSYrLCkBCQoKBQUFDQUFDSkYEhgpKSkpKSkpKSkpKSkpKSkpKSkpKSkpKSkpKSkpKSkpKSkpKSkpKSkpKSkpKSkpKSkpKf/AABEIAOEA4AMBIgACEQEDEQH/xAAbAAEAAwEBAQEAAAAAAAAAAAAABQYHBAMBAv/EAE0QAAIBAgIECgYHBQQIBwAAAAECAwARBBIFITFhBgcTIjJBUXFzgTRScpGxsyM1QlOCkqEUM2KTokODwdEWFyRjssLS0xVUVWSj8PH/xAAUAQEAAAAAAAAAAAAAAAAAAAAA/8QAFBEBAAAAAAAAAAAAAAAAAAAAAP/aAAwDAQACEQMRAD8A3GlKUClKUClKUClKUClKUClKUCs/4V8M5hO8OHfk1jIVnCqzM9rkDOCoUXA2XuDr1a9ArG+MTRM+FxZlRoeSmdiilwpDsM73DEfaBa4P27UFz4EcMHxEj4eYqZEUOrBcpZdVwwGq4zLrFr5tnNJNxrLOKHQpaWXGO8ZYho1RXVmHOALMFuFHMsNesE+ep0ClKUClKUClKUClKUClKUClKUClKUClKUClKqenOMSHDzGEI0jC6gjUvLdLkybXAChmLAEC1hc6qC2UrOMNxnyo45eOIox+wGRhuBdirNuJW992u2w8M8Ewv+0wp/DI4jYd6yWYe6gmqVVNJ8YmHQWhDTt2jmxjvdhrHshqoel+Fk+LuGYun3cYyxfiJP0nmW2bBQaXiuGuDjJBnViNojV5NfZ9GDr3V4rw/wAET+8cbzh5wPeUtWTcoxNs6KR9lbMwHns/LRktr5VxvYJl87qPjQbjgNKRTrmhkSQdeVgbd4GsHcax7hdABj8RyKyWz88nkCTI30jWLDNk5ygA3tl7LAcKTMpD2uRskiJDDeLc4dXRY9VfuHFNIXdmLlpGuxtdrAAE226gKCw8WjWxtpFkzmJ+TbNEAACmZWVNt+aQeqxrTcZpCKFc0siRr2u6qL97GsUXSbwSI8bmMlZFLAAtZgNS3B1mw2C/ZXlJM7sXsc3XJKxZreZLnuJFBrMvDvBL/bZtf2IpX8xkU3G/ZXZo3hLhsQcsUyM3qm6v29BwG7erqNYq0ovrxCg9Y+iGvuOv9b76/QZiP7OUbRl1HV1rrIJ8x30G90rKNCcYE8JCM3LL6kpKygfwSG5bzze0KvOjeG+El2yCJvUlIQ+RJyt+EmgnqVE4zhXhIluZ4ibalR1d23Kqkkmql/rQkMhKQxmMEjLyhz23sAVDdeWxtsv10Gh0qA0Bw1w+LcpGXVhcgOuXPlOVsus3KsCCNuq+yxM/QKUpQKUpQKUpQKUpQKoel+LdpcU0iTKkbM8utczCVwwK5dQMZLs18wIOrfV8qn8YuGxHJpNA0loRKzCMtmDELkey9ILZwRr1SHVa9BV9E8HlOPfCYsfYYRmORtbWWQNssQUzamBAyMDe4qTxPFSy35DEkD7KsrDr7UbINX+7tu16vDgiMTjccuLkUAIzZ3VGRGCo8SqmYnMSWubEgZddtQOmUGYRcVuIJ+kkhtfazyyefJlVXy/WrFo3i5gTXMzzHs6EY7lU3I3MzVbaUHlhsKkahY0VFGxVUKB3Aaq9LV9pQQmleB2FnuTGEf7yMBHudeuws/cwI11luL0fyE00RbNklYZrWvcK2y57a22ss4z8AI8QjLHGBKGZmEkwd5FspzLGDzQCvVYnbsFBGaE0L+1YqOLOUGWRiQoJsAoIFzYHXtNxuNaTo7gThIgPohK3rygO3kCMq/hAqs8VWjwRLM0aXVskT8pIzjMql1IcAhegRcX1nqtWh0H4jgVQFVQABYAAAAdgA2Vx4zQOHlvykELk7S0ak7LXzWvffXfSgo+meLNGv+zuFB2xy3dPwtrZfPNutUF/qyxmwNEB2ftLkf1wE+V61WlBneA4pv8AzGIYj7SRggHcSTlP5BtPfUK+gGk0hLhsIq8kmoM0jkJkVFctcEkFywAHWDqsCRr1ZFpTSOJ0fjMRlUZ5hOVZlJurS5kaMDUW+ktbXrW1qCz8FOAj4fEtLK4KxvIYbHW/KZrs/YAHIC9tz1Am7VAcCoJ0woGILkl2MYkZmkWPVYOWuxJOZhc3AZR1WE/QKUpQKUpQKUpQKUpQKp/GdM4wsYRnUtMVOV2TMOQnOVipF1uAbHVqq4VSuMGHlZ8DACwMkr3KgEhLxK9rgi4Dk6wRZSeqgiuAU9seY4mnEBilZUlcHWDDdsiHIOcznUAecb1pVZTxbv8A7ZCzNrkwkx12Az8uy2XV6sQNtewmtWoFKUoFKUoFZ5wlwKTaSkEgLBYIcozuALmQmwUitDqh6Y+s5vAh+MlBzcWcYTE4hVzWMcZILsRcPIL84nXbVWi1nvFz6XiPCT5klaFQKUpQKUpQKyXhdOXx2IErzlY8y4cIy2SQxQMmptQS+YkjnbLddayaxvH4cvjpFzFQ+PjiNgvRnmxIZhmB5wEa26tZuD1BpPArGPLgo2kYs2aVSx2kJNIgues2Ua6nKqXFkx/YmDdJZ5VYHUVbmkgj7Jub231baBSlKBSlKBSlKBSlKCO4QLOcNIMMbS2GQ3UG2YZspbUGy5rX1XtVI0RHjJWbGzo3+yQTLACozyyIJADYXzHWwuNRIW21qvmlsSUhYp0zZY/Ec5V8gSCdwNe+Fw4jRUXooqqvcoAG3uoMu0VgJ1wMGLwqhnwjYlbMNUsLksXQEjNlDOLX1kHba1XrgjJimgLYvpFrx3Ch+TKr0wgAGvNYWva19ddmgPRYvYFfNCc1DD9y3Jj2AA0f9DKDvBoJGlKUClKUCqHpj6zm8CH4yVfKoemPrObwIfjJQePFz6XiPCT5klaFWe8XPpeI8JPmSVoVApSlApSlBVuGmlsZh8j4aMOgDZwEzln1ZUKixUHqIO067WAanaXws+HSGWZQJZsY+KKDWRJGVMcYANixzyEKNZ5o6jWk4/nzQxdQJlfujsFHfndG/uz3Fpoc2Px4PmLQUnSrY3BTyQ4dH5PFYhpUkjiDEM6i6c5Si61tzrbAesldAwHKcknK5eUyLyuXo57DNl3XvavPSuGLxMFtnFmjvs5RCHS+7MovuvXrg8SJI0kW9nVWW+2zAEX99B7UpSgUpSgUpSgUpSgjp+fiUXqiUyt7T5o4+/Vy3uFSNR2hucry/fOXXs5MAJGR3oqt3se4SNBH8HvRYvYFfJ/o8SjdUqmNvbUGRD7uVBPsCvvB70WL2BXppbDF4mC9MWeLxEIdL7rgA7iaDspXlhMSJI1ddjqrL3MLjb3160ClKUCqHpj6zm8CH4yVfKoemPrObwIfjJQePFz6XiPCT5klaFWe8XPpeI8JPmSVoVApSlApSuTSuJMcLFbZzZY77DI5CJfdmIoPHRfPeWX1nyJ7EV0/4+VPcwr7prox+PB8xa6sHhhHGqLeyqFF9pAFrk9Z31y6a6MfjwfMWgkKjtFcxpYvUcsm9JbyA/mMi9yDvMjUdjeZPFJ1NeKT8V2jJ7bMMo8Y0EjSlKBSlKBSlKBXBppzyXJqbNKRGvaM18zDeqhm/DXfUd+8xX8MK+XKyfAqgPlN33DvRAAABYAWA7AK/VKUEfwe9Fi9gVIVH8HvRYvYFSFBHaL5jywn7Lconhykt+jiQW6gF7RUjUdpDmSxS9RPJSezJbIT2kSBAPEbtqRoFKUoFUPTH1nN4EPxkq+VQ9MfWc3gQ/GSg8eLn0vEeEnzJK0Ks94ufS8R4SfMkrQqBSlKBUdifpMRGnVGDK/tG6Rg7v3jd8a1I1HaH54eb71iV8JeYlj1ggZ/7w0EjUfprox+PB8xakKj9NdGPx4PmLQSFcuk8KZInUamIuh9V1OZG8mCnyrqpQeGCxQkjVwLZgDY7VPWp3g3BHaDXvUdo3mSTRdQYSJuWW5PnyiynuI7hI0ClKUClKUH5kkCgkkAAEkk2AA1kndXFoaM8nnYENKxkYEWIzdFW3qgRfw180ycyrCP7ZsjeHYtJ71UrfqLipACgUpSgj+D3osXsCpCo/g96LF7AqQoOfH4USxOhNsykX61JGphvBsRvFfnRmLMkSsRZrWceq6kq6+TBh5V1VHYTmYiSPqcCVO/oSAdxyN3y+8JGlKUCqHpj6zm8CH4yVfKoemPrObwIfjJQePFz6XiPCT5klaFWe8XPpeI8JPmSVoVApSlBw6ZmIiKqbPJaOM9jPzc34Rdu5TXXDCEUKosqgBR2ACwFcMn0mKUdUKFz4kl0X3KJPzipGgVH6a6MfjwfMWpCo/TXRj8eD5i0EhSlKCO0jzJYpeq/JP7MpUKe/OsY7mNSNc+PwvKxPHe2ZSAetSdjDeDY+VfNG4rlIkcixI5w9VxqZfJgR5UHTSlKBSleWKxAjRnboorM3coufhQccHPxLt1RLya+04WRz3W5ID8XnI1x6Jw5SJQ3TbM8nYHcl2A3AsQNwFdlApSlBH8HvRYvYFSFR/B70WL2BUhQKjtMczJN90938NgUe+4Ah/7upGvxNCHUqwuGBDDtBFiKD90rh0NMTEFY3aMtG57Shyhjb1hlb8Vd1Aqh6Y+s5vAh+MlXyqHpj6zm8CH4yUHjxc+l4jwk+ZJWhVnvFz6XiPCT5klaFQK+M1hc19qP0214+SG2ZhHvyt0yO5A57wKBoRbxmQ7ZnaT8JsserqPJrHfffuqQr4osLCvtAqP010Y/Hg+YtSFR+mujH48HzFoJClKUCo7A8yaWLqNpY/xkhwO2zjMT/vhuvI1HaT5jxS+q/JvvSUhLfn5I9wPcQkaUpQKjtK89o4fXcM/hxEOe8FsiEdjnsqRqOwXPmlk6lPJR9ll1uR2Eucp8EUEjSlKBSlKCP4PeixewKkKj+D3osXsCpCgUpSgjh9Hij6syAjxI9R8yhX+UfORrg01GeSzqCWiIkS205eko3shdPx12xyBgCCCCAQRsIOsEUH6qh6Y+s5vAh+MlXyqHpj6zm8CH4yUHjxc+l4jwk+ZJWhVnvFz6XiPCT5klaFQKjk5+KJ6oUyjs5SSzN3EKqeUp8+6WQKpZjYAEk9gGsmuPQsZEIZhZpCZHvtBfnBT7Iyp3IKDvpSlAqP010Y/Hg+YtSFR+mujH48HzFoJClKUCvHF4YSRsjbHUqe4i1e1KDk0ViS8Ks3T1rJ2cohKPbdmVq66jsLzMRKnVIBKnfYRyAdxVGO+WpGghtN8LMNhg4eVDKqkiIG7k5cygqoJW+qxI66rsfGNBDEEjjmlYDnOVWNXcm7sc5zi5LHo7TXnxjcEy18XCSrBbYgAXBVRZZCvWVGokEHKBr5tjQCkg2qG3qw+DWt7zQXuTjVb7OFW38WIIP6RGuaXjRxBPNhgUdQLOxH4ubf3CqS2JUdK6+0pX9TqPlX6SdTsZT3MD8KC2vxl4wnUMMB2clI368qPhXwcZON/9r/Ik/71Vcii7aCf0Rxh4xYY1H7NYKALwSE/OFS+G4bY1iNeF7uQlH68sbVQcB+7TuFSWHxzLsF6DSMLpzGMM2XCMPVvKhP4udb8pr3PCHFDbhY29jFfpz4l11SMLw5ES2dF27TKF+I211x8ZOHP2WvsGUiTWL36OvVagtbcNlU2lw2Kj2a8kcg/+F2Orur8cH+FWFyGLlkTk2ZYxJeItH0kCiUKTlUhDvQ9RFUPHcJmkPMjkO9gEH9Wv3A/4V46M0PiMbLyQIQGxkK3ORL9JnYbdRsALkjbYEgNpBqh6Y+s5vAh+MlXbB4RIo1jjUKiKFRQLAKBYAVSdMfWc3gQ/GSg8eLn0vEeEnzJKv8ANOqKWdlVVBLMxAAA1kknUBVA4ufS8R4SfMkrQJIwwIIBBBBB2EHaDQVDT3DnCsnJoZJQzASZIzlMYN2AZ8qsGAKXUnpX31zzcZ3qYZj2Z5VX35A9veaqvCHgrJgpMqsTExPIlrspG3ITtVwN5BAuBtAif2hx0oz3owYe45W9wNBdJuMrEE82GBdxd3/WyW91cr8YGMIIvhxfrED3HdeUi/eD3VUn0tEvScJquc4KW122uAK9osWjdF0bVfmup1duo7KCf/01xv34/kx/5VzY7hjjCEvMP3sZ/dR7QwI6qj8p7DXPi/s+JH/xCgsacM8aTblx/Jj/AMqmcBwlxzWGfDN7UMgJ7yslvctUsA7678JpgxnWt/O1Bel03jVBvDhXN9WWeSPV3GNvffrr9DhZMLl8FLb+CaFzfuZl1eflVVTjDhHSC+UyH/CmO4bRsLRpMe+PL+rkD9aCwYrhpAWidlniZHsweFtcbjK4Lx5lsLq1r6zGNxqwYDTuHn1RTRObXyq6lh3re4O4isgxOkZpNgVBvJY+4WH9VWzgDwPJdcZOWYi5wytqC3BXlQo1awSFvc2a99YsGhVQeFHAUqTLhVJBJLwi3N67xbv4N/N9Wr9Sgw69iRrBBswIIII2hgdYO466/DwK3SVT2XUH41r2meC+HxOuRLPawkTmuPxfaG5rjdVM0lxeYhDeFkmXsJEcg8jzG77r3UEBo/R8J1cmgva9hl/VbH/9qzYHgvhGGuEHZ/aS/wDVUD/4ZiIW5+HxAtttEzgeceYed7VP6G03FsaWNTbYzqp9zEUH3E8E8GqaoFHZZ5NX9VVfSWjYRqEa2ubXu1r72uez3VbdL6cgVLcvD5TR/wCdVN88zfRpJJ7ETuNey5UEAbzQcCYRBrCICNhCKD77V67qmMHwPxktrQlAftSsqD3C79Xq9nVrq1aJ4uoks2Iblj6gGWLzF7v+I2Pq0FQ0DwflxbfRi0YNnlPRXtC+u24bOu1ahofQ8eGiEcYNtrMbFnbrZiALnV3AAAAAAV1xRBVCqAqgWAAAAA6gBsFfugVQ9MfWc3gQ/GSrxPOqKXdgqqCWJNgANpJrJ+EGmXmxbzwM8asqILohLBC3OIdTlvm2bbAX1kgBNcXPpeI8JPmSVoVZXwF0mMNiWMzMRMqpnIVRGQWYZrAc1i1r9Rt1EkapQc+OwCTRtHIoZGGsfqCCNYIOsEawRWYcJOC0mEJbW8Nxlk1XW/2ZLbPa2HVsOo6vX5dAQQQCCLEEXBB6iKDEK8/2WMtdo4yTtJRSfMkVpOleLuGQ5oGMB9ULmi/JcZfwkDdVbxvALFx9FY5R1FHCse9ZLAd2Y0HHorQ+HOrkIbdQ5JLDu1VbIdFQZV+hi2C30aareVVfC4TEQtZ8PiBY9ULuPfGGHne1WHCafw+QZpok9uRU92Yig4tNaGw+s8hDewueSW/w3VUsTgYgbCOP8i/5VZtLaVWQ2hzSnq5NHkuO0ZAbjfvqLg4PYuU3XDTdWtgsY1+KVPuBoI0atlfCf1IA3k6gB2k9Q66teC4uMQ2uWSKLcoaRvPohT+YVbtC8E8PhrMi5pPvHsz77G1kG5QAaCt8F+Aha0uKWw1FIT175h/yfm9UX2lKBSlKBSlKBXwqK+0oPzkHYK/VKUCvzJIFBJIAAuSTYADrJ6q5dLaWjw0RllJCiw1AklmNgFA2kk/4nUCaynhjwpfFzxhIjyaqTybyKCSWtnVRdcw3nYRYi5BDRsXw2wcZsZ1c9YjDS23HkwQD31FTcZkI6EE7dl+SUX33e9t4BrN1xmoZlkTcVvbdePMP1r406PYCUDcsignd2+61BecZxhLNG0cmDzo4IZTMLEflrP2jhDsvJDaSoVeUIW+oOVUWbyF+rrrpGDQ7bt7Ts36EkfpXusVhYLYdgFh7hQcmj+Q5ZScPG6obvG30bNq1CxUkrcgm4AOy9ia0EcZttX7Kf5w/6ao8uHDDnKCN63t79leP7Ko2My90jW917eVrUGkRcZsOrNBiF7SOSYX3c8MR+EVK4Thtg5DYTqh6hIGivuHKAAnurIhio1FjKurbmdL+drfCvoxqno3b2VJHmej7zQbtHIGAIIIIuCDcEHrB66/VY/wAEOE5wmIIdG5KSNiY0yllYMlpCpYKLhnGq5Orbaw1nA41Jo1kjbMjgFTYjVvB1g9RB1ggg0HvXwivtKBalKUClKUClKUClKUClKUClKUClKUFU4ykvgra/30OsEgjndo2a7Vl8sDEWISQfxc0+8AgneAK3eeBXUo6qysCGVgCCDtBB1EVUNIcWsbG8ErRfwsvKKO67Bh5seqgzPnD75fyyj/mb4frX6XH26TREHbnidL7ucbfoat2M4AYtNaiKUfwvlb8rgL/X1+dcX+j2LjPOw0wvstkf5TNbztQRmC0lB9rD4SQ6rKrIb9t/o7j3GpQaZwf/AKbh/fF/267IMFYgTYaY9fOwcrjr16kIqRc6OSwkw8KG2x8Cyk77PECe+gr82l8IVsNG4e/VcxW+VURidJRHZBg03F0v7hHV5jOj3B5PDxt25MA7W7L5IjbzrgnwhN+Rw8wA2ZcLKlu4FBv2UFMbF3tlMYFvsRvIAdxWw7NVqHO33rd5WIfpz7bf/uurG3B3Fya1w0x1npcmn6SOp9wqQwnF5intnaGIby0jDvVQB/X1+VBT4sM2zmoDtCa2Pe7Db5X31rHF7Fl0dEALDNORvBnlYHfcG9+u965NG8XEKG87tMfVtkj81BJbuLEbqtkcYUBVAAAAAAsABqAAGwUH6pSlApSlApSlApSlApSlApSlApSlApSlApSlAr4aUoPlfRSlANfKUoPor7SlApSlApSlApSlApSlApSlB//Z"/>
          <p:cNvSpPr>
            <a:spLocks noChangeAspect="1" noChangeArrowheads="1"/>
          </p:cNvSpPr>
          <p:nvPr/>
        </p:nvSpPr>
        <p:spPr bwMode="auto">
          <a:xfrm>
            <a:off x="77788" y="-1028700"/>
            <a:ext cx="2133600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12" name="AutoShape 4" descr="data:image/jpg;base64,/9j/4AAQSkZJRgABAQAAAQABAAD/2wCEAAkGBhMSEBUTEhMSFRUVFBQXERYXEhUYFxUUFhcWFBkXFRgXHiceGBkjHhYWHy8gJCcrLC0sFR8xNTI2NSYrLCkBCQoKBQUFDQUFDSkYEhgpKSkpKSkpKSkpKSkpKSkpKSkpKSkpKSkpKSkpKSkpKSkpKSkpKSkpKSkpKSkpKSkpKf/AABEIAOEA4AMBIgACEQEDEQH/xAAbAAEAAwEBAQEAAAAAAAAAAAAABQYHBAMBAv/EAE0QAAIBAgIECgYHBQQIBwAAAAECAwARBBIFITFhBgcTIjJBUXFzgTRScpGxsyM1QlOCkqEUM2KTokODwdEWFyRjssLS0xVUVWSj8PH/xAAUAQEAAAAAAAAAAAAAAAAAAAAA/8QAFBEBAAAAAAAAAAAAAAAAAAAAAP/aAAwDAQACEQMRAD8A3GlKUClKUClKUClKUClKUClKUCs/4V8M5hO8OHfk1jIVnCqzM9rkDOCoUXA2XuDr1a9ArG+MTRM+FxZlRoeSmdiilwpDsM73DEfaBa4P27UFz4EcMHxEj4eYqZEUOrBcpZdVwwGq4zLrFr5tnNJNxrLOKHQpaWXGO8ZYho1RXVmHOALMFuFHMsNesE+ep0ClKUClKUClKUClKUClKUClKUClKUClKUClKqenOMSHDzGEI0jC6gjUvLdLkybXAChmLAEC1hc6qC2UrOMNxnyo45eOIox+wGRhuBdirNuJW992u2w8M8Ewv+0wp/DI4jYd6yWYe6gmqVVNJ8YmHQWhDTt2jmxjvdhrHshqoel+Fk+LuGYun3cYyxfiJP0nmW2bBQaXiuGuDjJBnViNojV5NfZ9GDr3V4rw/wAET+8cbzh5wPeUtWTcoxNs6KR9lbMwHns/LRktr5VxvYJl87qPjQbjgNKRTrmhkSQdeVgbd4GsHcax7hdABj8RyKyWz88nkCTI30jWLDNk5ygA3tl7LAcKTMpD2uRskiJDDeLc4dXRY9VfuHFNIXdmLlpGuxtdrAAE226gKCw8WjWxtpFkzmJ+TbNEAACmZWVNt+aQeqxrTcZpCKFc0siRr2u6qL97GsUXSbwSI8bmMlZFLAAtZgNS3B1mw2C/ZXlJM7sXsc3XJKxZreZLnuJFBrMvDvBL/bZtf2IpX8xkU3G/ZXZo3hLhsQcsUyM3qm6v29BwG7erqNYq0ovrxCg9Y+iGvuOv9b76/QZiP7OUbRl1HV1rrIJ8x30G90rKNCcYE8JCM3LL6kpKygfwSG5bzze0KvOjeG+El2yCJvUlIQ+RJyt+EmgnqVE4zhXhIluZ4ibalR1d23Kqkkmql/rQkMhKQxmMEjLyhz23sAVDdeWxtsv10Gh0qA0Bw1w+LcpGXVhcgOuXPlOVsus3KsCCNuq+yxM/QKUpQKUpQKUpQKUpQKoel+LdpcU0iTKkbM8utczCVwwK5dQMZLs18wIOrfV8qn8YuGxHJpNA0loRKzCMtmDELkey9ILZwRr1SHVa9BV9E8HlOPfCYsfYYRmORtbWWQNssQUzamBAyMDe4qTxPFSy35DEkD7KsrDr7UbINX+7tu16vDgiMTjccuLkUAIzZ3VGRGCo8SqmYnMSWubEgZddtQOmUGYRcVuIJ+kkhtfazyyefJlVXy/WrFo3i5gTXMzzHs6EY7lU3I3MzVbaUHlhsKkahY0VFGxVUKB3Aaq9LV9pQQmleB2FnuTGEf7yMBHudeuws/cwI11luL0fyE00RbNklYZrWvcK2y57a22ss4z8AI8QjLHGBKGZmEkwd5FspzLGDzQCvVYnbsFBGaE0L+1YqOLOUGWRiQoJsAoIFzYHXtNxuNaTo7gThIgPohK3rygO3kCMq/hAqs8VWjwRLM0aXVskT8pIzjMql1IcAhegRcX1nqtWh0H4jgVQFVQABYAAAAdgA2Vx4zQOHlvykELk7S0ak7LXzWvffXfSgo+meLNGv+zuFB2xy3dPwtrZfPNutUF/qyxmwNEB2ftLkf1wE+V61WlBneA4pv8AzGIYj7SRggHcSTlP5BtPfUK+gGk0hLhsIq8kmoM0jkJkVFctcEkFywAHWDqsCRr1ZFpTSOJ0fjMRlUZ5hOVZlJurS5kaMDUW+ktbXrW1qCz8FOAj4fEtLK4KxvIYbHW/KZrs/YAHIC9tz1Am7VAcCoJ0woGILkl2MYkZmkWPVYOWuxJOZhc3AZR1WE/QKUpQKUpQKUpQKUpQKp/GdM4wsYRnUtMVOV2TMOQnOVipF1uAbHVqq4VSuMGHlZ8DACwMkr3KgEhLxK9rgi4Dk6wRZSeqgiuAU9seY4mnEBilZUlcHWDDdsiHIOcznUAecb1pVZTxbv8A7ZCzNrkwkx12Az8uy2XV6sQNtewmtWoFKUoFKUoFZ5wlwKTaSkEgLBYIcozuALmQmwUitDqh6Y+s5vAh+MlBzcWcYTE4hVzWMcZILsRcPIL84nXbVWi1nvFz6XiPCT5klaFQKUpQKUpQKyXhdOXx2IErzlY8y4cIy2SQxQMmptQS+YkjnbLddayaxvH4cvjpFzFQ+PjiNgvRnmxIZhmB5wEa26tZuD1BpPArGPLgo2kYs2aVSx2kJNIgues2Ua6nKqXFkx/YmDdJZ5VYHUVbmkgj7Jub231baBSlKBSlKBSlKBSlKCO4QLOcNIMMbS2GQ3UG2YZspbUGy5rX1XtVI0RHjJWbGzo3+yQTLACozyyIJADYXzHWwuNRIW21qvmlsSUhYp0zZY/Ec5V8gSCdwNe+Fw4jRUXooqqvcoAG3uoMu0VgJ1wMGLwqhnwjYlbMNUsLksXQEjNlDOLX1kHba1XrgjJimgLYvpFrx3Ch+TKr0wgAGvNYWva19ddmgPRYvYFfNCc1DD9y3Jj2AA0f9DKDvBoJGlKUClKUCqHpj6zm8CH4yVfKoemPrObwIfjJQePFz6XiPCT5klaFWe8XPpeI8JPmSVoVApSlApSlBVuGmlsZh8j4aMOgDZwEzln1ZUKixUHqIO067WAanaXws+HSGWZQJZsY+KKDWRJGVMcYANixzyEKNZ5o6jWk4/nzQxdQJlfujsFHfndG/uz3Fpoc2Px4PmLQUnSrY3BTyQ4dH5PFYhpUkjiDEM6i6c5Si61tzrbAesldAwHKcknK5eUyLyuXo57DNl3XvavPSuGLxMFtnFmjvs5RCHS+7MovuvXrg8SJI0kW9nVWW+2zAEX99B7UpSgUpSgUpSgUpSgjp+fiUXqiUyt7T5o4+/Vy3uFSNR2hucry/fOXXs5MAJGR3oqt3se4SNBH8HvRYvYFfJ/o8SjdUqmNvbUGRD7uVBPsCvvB70WL2BXppbDF4mC9MWeLxEIdL7rgA7iaDspXlhMSJI1ddjqrL3MLjb3160ClKUCqHpj6zm8CH4yVfKoemPrObwIfjJQePFz6XiPCT5klaFWe8XPpeI8JPmSVoVApSlApSuTSuJMcLFbZzZY77DI5CJfdmIoPHRfPeWX1nyJ7EV0/4+VPcwr7prox+PB8xa6sHhhHGqLeyqFF9pAFrk9Z31y6a6MfjwfMWgkKjtFcxpYvUcsm9JbyA/mMi9yDvMjUdjeZPFJ1NeKT8V2jJ7bMMo8Y0EjSlKBSlKBSlKBXBppzyXJqbNKRGvaM18zDeqhm/DXfUd+8xX8MK+XKyfAqgPlN33DvRAAABYAWA7AK/VKUEfwe9Fi9gVIVH8HvRYvYFSFBHaL5jywn7Lconhykt+jiQW6gF7RUjUdpDmSxS9RPJSezJbIT2kSBAPEbtqRoFKUoFUPTH1nN4EPxkq+VQ9MfWc3gQ/GSg8eLn0vEeEnzJK0Ks94ufS8R4SfMkrQqBSlKBUdifpMRGnVGDK/tG6Rg7v3jd8a1I1HaH54eb71iV8JeYlj1ggZ/7w0EjUfprox+PB8xakKj9NdGPx4PmLQSFcuk8KZInUamIuh9V1OZG8mCnyrqpQeGCxQkjVwLZgDY7VPWp3g3BHaDXvUdo3mSTRdQYSJuWW5PnyiynuI7hI0ClKUClKUH5kkCgkkAAEkk2AA1kndXFoaM8nnYENKxkYEWIzdFW3qgRfw180ycyrCP7ZsjeHYtJ71UrfqLipACgUpSgj+D3osXsCpCo/g96LF7AqQoOfH4USxOhNsykX61JGphvBsRvFfnRmLMkSsRZrWceq6kq6+TBh5V1VHYTmYiSPqcCVO/oSAdxyN3y+8JGlKUCqHpj6zm8CH4yVfKoemPrObwIfjJQePFz6XiPCT5klaFWe8XPpeI8JPmSVoVApSlBw6ZmIiKqbPJaOM9jPzc34Rdu5TXXDCEUKosqgBR2ACwFcMn0mKUdUKFz4kl0X3KJPzipGgVH6a6MfjwfMWpCo/TXRj8eD5i0EhSlKCO0jzJYpeq/JP7MpUKe/OsY7mNSNc+PwvKxPHe2ZSAetSdjDeDY+VfNG4rlIkcixI5w9VxqZfJgR5UHTSlKBSleWKxAjRnboorM3coufhQccHPxLt1RLya+04WRz3W5ID8XnI1x6Jw5SJQ3TbM8nYHcl2A3AsQNwFdlApSlBH8HvRYvYFSFR/B70WL2BUhQKjtMczJN90938NgUe+4Ah/7upGvxNCHUqwuGBDDtBFiKD90rh0NMTEFY3aMtG57Shyhjb1hlb8Vd1Aqh6Y+s5vAh+MlXyqHpj6zm8CH4yUHjxc+l4jwk+ZJWhVnvFz6XiPCT5klaFQK+M1hc19qP0214+SG2ZhHvyt0yO5A57wKBoRbxmQ7ZnaT8JsserqPJrHfffuqQr4osLCvtAqP010Y/Hg+YtSFR+mujH48HzFoJClKUCo7A8yaWLqNpY/xkhwO2zjMT/vhuvI1HaT5jxS+q/JvvSUhLfn5I9wPcQkaUpQKjtK89o4fXcM/hxEOe8FsiEdjnsqRqOwXPmlk6lPJR9ll1uR2Eucp8EUEjSlKBSlKCP4PeixewKkKj+D3osXsCpCgUpSgjh9Hij6syAjxI9R8yhX+UfORrg01GeSzqCWiIkS205eko3shdPx12xyBgCCCCAQRsIOsEUH6qh6Y+s5vAh+MlXyqHpj6zm8CH4yUHjxc+l4jwk+ZJWhVnvFz6XiPCT5klaFQKjk5+KJ6oUyjs5SSzN3EKqeUp8+6WQKpZjYAEk9gGsmuPQsZEIZhZpCZHvtBfnBT7Iyp3IKDvpSlAqP010Y/Hg+YtSFR+mujH48HzFoJClKUCvHF4YSRsjbHUqe4i1e1KDk0ViS8Ks3T1rJ2cohKPbdmVq66jsLzMRKnVIBKnfYRyAdxVGO+WpGghtN8LMNhg4eVDKqkiIG7k5cygqoJW+qxI66rsfGNBDEEjjmlYDnOVWNXcm7sc5zi5LHo7TXnxjcEy18XCSrBbYgAXBVRZZCvWVGokEHKBr5tjQCkg2qG3qw+DWt7zQXuTjVb7OFW38WIIP6RGuaXjRxBPNhgUdQLOxH4ubf3CqS2JUdK6+0pX9TqPlX6SdTsZT3MD8KC2vxl4wnUMMB2clI368qPhXwcZON/9r/Ik/71Vcii7aCf0Rxh4xYY1H7NYKALwSE/OFS+G4bY1iNeF7uQlH68sbVQcB+7TuFSWHxzLsF6DSMLpzGMM2XCMPVvKhP4udb8pr3PCHFDbhY29jFfpz4l11SMLw5ES2dF27TKF+I211x8ZOHP2WvsGUiTWL36OvVagtbcNlU2lw2Kj2a8kcg/+F2Orur8cH+FWFyGLlkTk2ZYxJeItH0kCiUKTlUhDvQ9RFUPHcJmkPMjkO9gEH9Wv3A/4V46M0PiMbLyQIQGxkK3ORL9JnYbdRsALkjbYEgNpBqh6Y+s5vAh+MlXbB4RIo1jjUKiKFRQLAKBYAVSdMfWc3gQ/GSg8eLn0vEeEnzJKv8ANOqKWdlVVBLMxAAA1kknUBVA4ufS8R4SfMkrQJIwwIIBBBBB2EHaDQVDT3DnCsnJoZJQzASZIzlMYN2AZ8qsGAKXUnpX31zzcZ3qYZj2Z5VX35A9veaqvCHgrJgpMqsTExPIlrspG3ITtVwN5BAuBtAif2hx0oz3owYe45W9wNBdJuMrEE82GBdxd3/WyW91cr8YGMIIvhxfrED3HdeUi/eD3VUn0tEvScJquc4KW122uAK9osWjdF0bVfmup1duo7KCf/01xv34/kx/5VzY7hjjCEvMP3sZ/dR7QwI6qj8p7DXPi/s+JH/xCgsacM8aTblx/Jj/AMqmcBwlxzWGfDN7UMgJ7yslvctUsA7678JpgxnWt/O1Bel03jVBvDhXN9WWeSPV3GNvffrr9DhZMLl8FLb+CaFzfuZl1eflVVTjDhHSC+UyH/CmO4bRsLRpMe+PL+rkD9aCwYrhpAWidlniZHsweFtcbjK4Lx5lsLq1r6zGNxqwYDTuHn1RTRObXyq6lh3re4O4isgxOkZpNgVBvJY+4WH9VWzgDwPJdcZOWYi5wytqC3BXlQo1awSFvc2a99YsGhVQeFHAUqTLhVJBJLwi3N67xbv4N/N9Wr9Sgw69iRrBBswIIII2hgdYO466/DwK3SVT2XUH41r2meC+HxOuRLPawkTmuPxfaG5rjdVM0lxeYhDeFkmXsJEcg8jzG77r3UEBo/R8J1cmgva9hl/VbH/9qzYHgvhGGuEHZ/aS/wDVUD/4ZiIW5+HxAtttEzgeceYed7VP6G03FsaWNTbYzqp9zEUH3E8E8GqaoFHZZ5NX9VVfSWjYRqEa2ubXu1r72uez3VbdL6cgVLcvD5TR/wCdVN88zfRpJJ7ETuNey5UEAbzQcCYRBrCICNhCKD77V67qmMHwPxktrQlAftSsqD3C79Xq9nVrq1aJ4uoks2Iblj6gGWLzF7v+I2Pq0FQ0DwflxbfRi0YNnlPRXtC+u24bOu1ahofQ8eGiEcYNtrMbFnbrZiALnV3AAAAAAV1xRBVCqAqgWAAAAA6gBsFfugVQ9MfWc3gQ/GSrxPOqKXdgqqCWJNgANpJrJ+EGmXmxbzwM8asqILohLBC3OIdTlvm2bbAX1kgBNcXPpeI8JPmSVoVZXwF0mMNiWMzMRMqpnIVRGQWYZrAc1i1r9Rt1EkapQc+OwCTRtHIoZGGsfqCCNYIOsEawRWYcJOC0mEJbW8Nxlk1XW/2ZLbPa2HVsOo6vX5dAQQQCCLEEXBB6iKDEK8/2WMtdo4yTtJRSfMkVpOleLuGQ5oGMB9ULmi/JcZfwkDdVbxvALFx9FY5R1FHCse9ZLAd2Y0HHorQ+HOrkIbdQ5JLDu1VbIdFQZV+hi2C30aareVVfC4TEQtZ8PiBY9ULuPfGGHne1WHCafw+QZpok9uRU92Yig4tNaGw+s8hDewueSW/w3VUsTgYgbCOP8i/5VZtLaVWQ2hzSnq5NHkuO0ZAbjfvqLg4PYuU3XDTdWtgsY1+KVPuBoI0atlfCf1IA3k6gB2k9Q66teC4uMQ2uWSKLcoaRvPohT+YVbtC8E8PhrMi5pPvHsz77G1kG5QAaCt8F+Aha0uKWw1FIT175h/yfm9UX2lKBSlKBSlKBXwqK+0oPzkHYK/VKUCvzJIFBJIAAuSTYADrJ6q5dLaWjw0RllJCiw1AklmNgFA2kk/4nUCaynhjwpfFzxhIjyaqTybyKCSWtnVRdcw3nYRYi5BDRsXw2wcZsZ1c9YjDS23HkwQD31FTcZkI6EE7dl+SUX33e9t4BrN1xmoZlkTcVvbdePMP1r406PYCUDcsignd2+61BecZxhLNG0cmDzo4IZTMLEflrP2jhDsvJDaSoVeUIW+oOVUWbyF+rrrpGDQ7bt7Ts36EkfpXusVhYLYdgFh7hQcmj+Q5ZScPG6obvG30bNq1CxUkrcgm4AOy9ia0EcZttX7Kf5w/6ao8uHDDnKCN63t79leP7Ko2My90jW917eVrUGkRcZsOrNBiF7SOSYX3c8MR+EVK4Thtg5DYTqh6hIGivuHKAAnurIhio1FjKurbmdL+drfCvoxqno3b2VJHmej7zQbtHIGAIIIIuCDcEHrB66/VY/wAEOE5wmIIdG5KSNiY0yllYMlpCpYKLhnGq5Orbaw1nA41Jo1kjbMjgFTYjVvB1g9RB1ggg0HvXwivtKBalKUClKUClKUClKUClKUClKUClKUFU4ykvgra/30OsEgjndo2a7Vl8sDEWISQfxc0+8AgneAK3eeBXUo6qysCGVgCCDtBB1EVUNIcWsbG8ErRfwsvKKO67Bh5seqgzPnD75fyyj/mb4frX6XH26TREHbnidL7ucbfoat2M4AYtNaiKUfwvlb8rgL/X1+dcX+j2LjPOw0wvstkf5TNbztQRmC0lB9rD4SQ6rKrIb9t/o7j3GpQaZwf/AKbh/fF/267IMFYgTYaY9fOwcrjr16kIqRc6OSwkw8KG2x8Cyk77PECe+gr82l8IVsNG4e/VcxW+VURidJRHZBg03F0v7hHV5jOj3B5PDxt25MA7W7L5IjbzrgnwhN+Rw8wA2ZcLKlu4FBv2UFMbF3tlMYFvsRvIAdxWw7NVqHO33rd5WIfpz7bf/uurG3B3Fya1w0x1npcmn6SOp9wqQwnF5intnaGIby0jDvVQB/X1+VBT4sM2zmoDtCa2Pe7Db5X31rHF7Fl0dEALDNORvBnlYHfcG9+u965NG8XEKG87tMfVtkj81BJbuLEbqtkcYUBVAAAAAAsABqAAGwUH6pSlApSlApSlApSlApSlApSlApSlApSlApSlAr4aUoPlfRSlANfKUoPor7SlApSlApSlApSlApSlApSlB//Z"/>
          <p:cNvSpPr>
            <a:spLocks noChangeAspect="1" noChangeArrowheads="1"/>
          </p:cNvSpPr>
          <p:nvPr/>
        </p:nvSpPr>
        <p:spPr bwMode="auto">
          <a:xfrm>
            <a:off x="77788" y="-1028700"/>
            <a:ext cx="2133600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240" y="2772872"/>
            <a:ext cx="22926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The use of statistics to provide support for an argument can be impressive</a:t>
            </a:r>
            <a:r>
              <a:rPr lang="en-US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.</a:t>
            </a:r>
            <a:endParaRPr lang="en-US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0098" y="2867417"/>
            <a:ext cx="2115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But statistics can be manipulated to make a situation sound different to reality.</a:t>
            </a:r>
            <a:endParaRPr lang="en-US" b="1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4387" y="3521124"/>
            <a:ext cx="34938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Shonar Bangla" pitchFamily="34" charset="0"/>
                <a:cs typeface="Shonar Bangla" pitchFamily="34" charset="0"/>
              </a:rPr>
              <a:t>In a recent poll 45 % of the voters want Corey to be School Captain, 30% want Kristy and 25 % are undecided.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9421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85630" y="1173707"/>
            <a:ext cx="1426108" cy="200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>
          <a:xfrm rot="5400000" flipH="1" flipV="1">
            <a:off x="5377218" y="3384645"/>
            <a:ext cx="709684" cy="218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85397" y="4749421"/>
            <a:ext cx="338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Shonar Bangla" pitchFamily="34" charset="0"/>
                <a:cs typeface="Shonar Bangla" pitchFamily="34" charset="0"/>
              </a:rPr>
              <a:t>Therefore, 55% of the voters can’t commit themselves to Corey.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9421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40456" y="1000909"/>
            <a:ext cx="16383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3304788" y="5884495"/>
            <a:ext cx="389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latin typeface="Shonar Bangla" pitchFamily="34" charset="0"/>
                <a:cs typeface="Shonar Bangla" pitchFamily="34" charset="0"/>
              </a:rPr>
              <a:t>That’s more than half, so he can’t be doing well.</a:t>
            </a:r>
            <a:endParaRPr lang="en-US" dirty="0"/>
          </a:p>
        </p:txBody>
      </p:sp>
      <p:pic>
        <p:nvPicPr>
          <p:cNvPr id="9421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02997" y="1052014"/>
            <a:ext cx="16859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9" name="Picture 11" descr="http://t2.gstatic.com/images?q=tbn:ANd9GcQXA6t3bvdGKUkfSlhgnGLUFjEdnNbgXXbpxhHxFou2U_Kf2_q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68363" y="1132763"/>
            <a:ext cx="1681250" cy="2053941"/>
          </a:xfrm>
          <a:prstGeom prst="rect">
            <a:avLst/>
          </a:prstGeom>
          <a:noFill/>
        </p:spPr>
      </p:pic>
      <p:cxnSp>
        <p:nvCxnSpPr>
          <p:cNvPr id="16" name="Straight Arrow Connector 15"/>
          <p:cNvCxnSpPr/>
          <p:nvPr/>
        </p:nvCxnSpPr>
        <p:spPr>
          <a:xfrm flipV="1">
            <a:off x="5870812" y="2715904"/>
            <a:ext cx="1580866" cy="1394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48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3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14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3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Inclusive Language</a:t>
            </a:r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9234" y="1312109"/>
            <a:ext cx="6818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latin typeface="Shonar Bangla" pitchFamily="34" charset="0"/>
                <a:cs typeface="Shonar Bangla" pitchFamily="34" charset="0"/>
              </a:rPr>
              <a:t>Inclusive language is used when the writer or speaker makes a </a:t>
            </a:r>
            <a:r>
              <a:rPr lang="en-AU" dirty="0">
                <a:latin typeface="Shonar Bangla" pitchFamily="34" charset="0"/>
                <a:cs typeface="Shonar Bangla" pitchFamily="34" charset="0"/>
              </a:rPr>
              <a:t>statement that claims to agree with the audience and can even flatter them so they will agree with the speaker.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653562" y="3136310"/>
            <a:ext cx="6018145" cy="2047869"/>
            <a:chOff x="1509091" y="2822712"/>
            <a:chExt cx="6018145" cy="2047869"/>
          </a:xfrm>
        </p:grpSpPr>
        <p:pic>
          <p:nvPicPr>
            <p:cNvPr id="93185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09091" y="3365631"/>
              <a:ext cx="1752600" cy="150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18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86100" y="3246360"/>
              <a:ext cx="1752600" cy="150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18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18500" y="2970293"/>
              <a:ext cx="1752600" cy="150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12835" y="2822712"/>
              <a:ext cx="798029" cy="8209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6545126" y="3400219"/>
              <a:ext cx="982110" cy="1038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ounded Rectangular Callout 10"/>
          <p:cNvSpPr/>
          <p:nvPr/>
        </p:nvSpPr>
        <p:spPr>
          <a:xfrm>
            <a:off x="3438043" y="2309823"/>
            <a:ext cx="3697357" cy="808382"/>
          </a:xfrm>
          <a:prstGeom prst="wedgeRoundRectCallout">
            <a:avLst>
              <a:gd name="adj1" fmla="val 69462"/>
              <a:gd name="adj2" fmla="val 8575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Intelligent people like you and I will recognise that Football is better than Soccer.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9" name="AutoShape 5" descr="data:image/jpg;base64,/9j/4AAQSkZJRgABAQAAAQABAAD/2wCEAAkGBhQSERUUExQVFBQWGBcYGBgYFRkYHhYXGBcXGBcXGRgYGyYeGBokGhcaHy8gJSgpLCwsHB8xNTAsNSYrLCkBCQoKDgwOGg8PGi0lHyQpLCwqLSwtLCwvNCw0LCwsLCwsLCwsKSwsKiwsLCwpLCwtLCwsLCwsLCwsLCwsLCwsLP/AABEIANIAyAMBIgACEQEDEQH/xAAcAAABBQEBAQAAAAAAAAAAAAAAAQQFBgcDAgj/xABOEAACAQMCBAMGAwMFCwsFAAABAgMABBESIQUGMUETIlEHFDJhcYEjQpEzofBDUmKxwVVyc4KUorTR0uHxFRZTY3SSk7LCw9MXJCU0VP/EABoBAAIDAQEAAAAAAAAAAAAAAAAEAQMFBgL/xAAuEQACAgIBBAECBQQDAQAAAAAAAQIDBBEhBRIxQVETYSIycYGRFKHR8CMzsRX/2gAMAwEAAhEDEQA/ANxooooAKKK8GSgBS1JmqDxrmma5OixkEcQLBrhow5kxjHu4JwVB1AyMMbZXVg1Ge63X90rz9YT/AOz++k7M2muXa3yNQw7bF3JGo6qUNWXScPlkQLLeXkm+c+OY/UfyKpkb981HJyHYgAe7RnHc6iT8ydW5qh9UpXyXrpt3yjYs0KayS24Z7uxFlO1q6/yav4kYLdNVtIxA1YJBGCcZyd83Xlvm9ZmEMyiK6CklfySKpwzwufjXYEg+YAjI701Rk13flfPwLXY06eX4LRSE1wur9I0LyMqIu5ZmChRsN2YgDr3qicT9sFuXWKzV7qWQsqMFIiVgFJLscEhQ2TpBIH1FMNpLbKEm3pGgaxRqrJRwq4ZS8l7c+8nfxElYRq3YJCCIyo6YI3Geh6dBzfe3BW1Yi2liBNxLHpJlTIEb2+rOkHcuSvlIAHXFKQzKp7e/AzLEtjra8mraqUGslbl/TloZ7iCUgfiLPI2ZMACR1ZtMrHGDq7AD0NSvCvaqkcTR3iub2IsrRwRs5mATWJkUDCqw23IAOegr1RlV3fl9EXY06vPs0Nm+lUbj/tDIla3sYhcTISJJGYrBARgHW6/G+48gIPzyMVEcd4zNdo5nY2VkFYmMPiR121eM6khUI6JGd9W5PQ1CHiF47J7nFHb2q5EauulnGAPFMa+fR5kPp0yTuT4nlLlV+vb8HuvGfHf79ey9Q828TQ5lgs5kxukLTI5HqplyhI/mnGemR1q1cuc3294CIm0ypkPC4CyRkAZ1Ln4QSBqGVOdjWW2S3tvKWu5llDnbwxMFTG7ErHCfNjBGSAMfOp6WzSRlkVmSRRlJU8siAg4wxXJG58jZG+47UnHPlB/8mmn7QzLCjNf8e0/hmohxXqs2teYOJqQryWboB+0MModj2yiyKg322arHyVzDJdLP4ojDwTGLUgZQ40RuG0szFTh8Y1GtKrIrt4g9iFlE6uZIs1FFFXlIUUUUAFFFFADXiN94MbyaWfQjPpUZZ9KltKDuxxsPXFZgb244jGstxOFt5FDCCBiqlXGdEso80hAODuq51DG+2sEVnvGeS3tGeawQujPmS0yoALYy9uTgIc5JQnDZ2K4FK5UbJV6qemMY064z3YuDnHEFAAGAOgHQY2GB222r1TLh3F4pwfDcMQcMp8rofR0PmU5yMH0brintcnKMovUvJ00ZJra8BUVzJx0WsBfGqQkJEm51yN8K7b/P/jXXivHI4MK2p5WzoijUvJIcHGmNdyPKd+n9nXhns9nuWN1dubadVxbxxkOIMgEyS5GJHJ2K7DSMZzjS/hYkrZd0l+EUycqNacU+TLOG393FHK8rnSTrkQymKQFs+dioIUllXCyAltgF05rRrdWubeJm1xTgrIjGPSySp+bQRlhnykdGB/KGxUTc2cMU7QXka2s6sxS4wiJcBWLGRGclFkIcE5JZTIQCNq78xcIJhfMmlQ34cm6G1BXAy4Ot0ZiFbLbA5wdO7mQ9zS12vfnQtQl2PnuR64rxS5u7pIuIIwhj8NkjgjkeGaVmP4kzHJUKQAEbbO52zl3w2xzcSzldAIWCAMulljjB1lR1VWc9MDYDGxAp1wS/We2ilVdKuuQpOrSBlcZPxbDr361y5ovDFZXDrsRE2MHGCwCgjHTBbNKW5FltnY/PgYrohVDuXjyO+CcHuL4NcJcG3t8H3fQiM0xG3iSBxtFqG0YwT1yu2W6WDC7ZJxme2AVZVVo1mimUFXKEkbOjeXUQCD06CA9onELy14hZWXD2eONYofARXyrtqdNTrjfuGzkEAseu1u5ljb/lfOGMYskDbbajcyFcjpkhXwcdM+taeVjVQx32rWkZ1F853LfshOFpDcxrM/EfdZ7iQraRiRCEUEph4QRrLlDnVjBwAQ3xVu448sF9FcSlY9ST29wqHViaBsNnOSy/Bp9fXvUffcpy2/EIGIm9yjkVo3hUyNGusylFVfMDrzv21A79Kc82QzcQluEt7eYLJdC4V5IzENHgLFvrwc6gegNWdlEoJx0lr+x4jO2M2mtkJxTnf3u6RmBWOLeJC4xrByJHZjpBA/ot0wAc5qbuOd0yfDm8xxsrsS7gZQSXEig6QxYYREXJ3YZJqvcQ9md5HJoSMzDAJdSAucEnGrB+W4qOsOZ5IA0bwwSD4cSwISuMAjIAbdQQcn55B3qyNdM9KL8EfUshJufG/ZqMMt0xXB0B0DKqgFFUguH8ONlQecjd52PU6SDVjtI20DXvJjB3Uk7nrpUL0x0GPr1Ob8qceaWeCKzKwvKfCeCV5XiHlLrJGB5kGVYFc9WXqCTWpt7Prmbaa+0Iy4ZLeAIdXcLNI7tjP9EZGOlIXYM5vS1ochl118vbZEveyTs0FlplnGzsSdFvn80rD83XEYyxKtkYBq/8scBFpAsIYyEZZ5G6ySMSzufmSf0ArtwbgkNtGIoYwidT3LN3Zz1Zz3Y5JqRC1oY2NCiOo+TOvyJ3S58C0UUU0LhRRRQAUUUhoAXNJUfxrjsNpEZrhxHGCAWIJGWOAPKCahOB+0yyvLk28EjNJgsPIwVwME6WI32OcbdDQR5RKX/LVvOS0kKM5x58YfbsJFw4H3+XSo6T2fwMCpkutJ7C5kGPuCD++rQKWvLhFvbR7U2lwyD4FyjbWZZoI9LvgPIxZ3cA58zuST/wqbApaKnR5fI0vbBJVKyIsi7HS6hgcd8Ntmsg5n5HksLiK4heNbVpRG8CxtGgWR1jVWXxG8ZmVzlzp+EZGMAbQ3Ssw4xxP33iLBce72LEAhifEumXDE47RKSoxjdz16Cm+UYVuUi6iLlNKJ3t4ERdKKqL6KoUZ7+UDA3rnxGxE0UkTHAkRkzpzjUCM/Y4P2pzQTXI9z33fc6hx2u0luUObY5bPM8qpNbBY7rW4Ghx5dbE6RpfTqDdDnbpVZ4fcC4luLtd1nkxG2MZhiHhxfUHDtk4Pm3FebzgFvNIJJYY5HAGGK7jT9CMgfP91SKn7dP07fx3rSyuoK6rsX7mfj4Tqs7mLSfekKb5rgsgMjAalK6S2QcNqU4IJGDj5dDj1NZWjSO0ModQysGU7hgdQPzBGx6VRPaZyikkT3aDTKmC+Nw65wWP9IZB+lXZJFaRhg6kAyfNjDdMdidhn0qP5wu/CsbhhjPhlBn/AKz8PH1wxx86axZyrtXb8lF8IzrfcVLg3I8VpDHdTP8AiLJbSnK4EKLNG0gwN2Ok7tjtgdd/ohax7nC1MttJGAPEkVYUJO2ueaNQm2wyyjJOBj71sS1v4Ns7YOc/kwsyuFclGPwFLRRT4mFFFFABRRRQAgNeXbFVXjvPIikaG3ie5nTTqAISOPP5ZJiCFbGPKAW8wOMZxCXHNXFGJKLYIvUIwuJGX5F0ZQ36CqLL6oPU5aLoUWTW4xOXMbG64hKsyh4bURrECp0maVdcjMD8RChQOwDHuc024rMU93dcEpdW2CRnSrSrG7Zx/Ncgn+lXCBrtrx5ZooVWSNEkaOVyHkj1aHRH3QFTpI3+EnNSN7aJJGyONSOukjAGQ3oaxMi7WQpp7SNiihfQ7dabNLFLWf8AD+ffdECX5fSGCpdaMq4IyPF0/s5BjBOMNsRjcC58M4pFOoeGWOVDkakdXBIwOqnH2rfhZGyKlF8GJOuUH2yQ9ooor2eDy/Ssd4ZYz219c2zzCdEUTO3gpEfHuXMhwFZiVwH7gDpjpWxMdt6zTm+wktuIrd6h4F0scMuR+zmTV4RzgBUbOnJJ3PzWlMuHfVKP2GcWfZbFneo7ivEJIv2dtJOSpIKuigHsG1EHHzGake9LiuVg1F7a2dNLbXD0UrgnMlxxCWSMFLVY9njHmnPVTguoAw2B8ORVyRMDqT03J3yAAdXqdutZ17R+AeFJHfR5HnQS6W0tqPwyBiCF1AFc4ODg4OTXK19oM5m8CGe2mUjyz3KG3zgZOv8AE0oeoyfi2rWnif1EFOnSXx9zNjk/Qk42efk02kx/H+6qbwHnO4uxP4UNtm3UtIxuSoKjV+IiaNTICuTv0KjIJqKtOf7qW0nuNVnF4RRAjCUu7SBtOgBipPlJ328pzgdaP/mX+0v5LP6+n5/saRj5/T5VC8V0yOpkYJBbusrkkaWkU+SMsSBhSQx23JQbeaqnbcRvblbeSO8d41CPe+BGie6RvJjLMpJkYIrscJ5QBkb1duU+Qbe5uPfGDT2irptxOzOZXDee5YMdKBmUgIFAI3KjbLdPTJQe5SFreoRa0kO+WbM308cwz7nA2pdSEC4lx5XXUAfDj66t8t28ua0hOgpFWvQrWpqjVHtiZdtjsl3MU1GcxcdSztpbiQEpEuohRknoAB8ySBUkTVK9p9xrtBaqR4l26xjbVpjDBpZMZGyqp67ZIHerJNJNs8JOTSQ44d7REkuEt5IJrd5ceEXCsjkhm0642IDAKdiR/bVsVtqx3nS4KWcjAlZNUfhnUBpm8VSjZJCjDb5zt3rRV55sMf8A71p/lMP+3SuLe74d2tcjGTQqp9qfon6K429wHAZSGVgCCDkEHuPlRTYsZLzF4lhcm2hRbh7p5p4cvp8PWxaXxgB8AY+VhgNuNipJbf8ANlmy95dyy4BOFcwxxjALfAR6bE9s7VLcxy+631xNch/DdYvDm8JmjSMeUQalBCvr1Ng41alJ6DEBa8MHEf8A7i4ZjBqPgQAlVKKfjl7sScNjtvnPSsTKThbJpdq9v2/0NnGffWlvfwvglOE8Xtiwgt2aXAOSpaRRjBw0pyCT0BBPfOK7WnA41Otx4smpjrkAYrk5woOQgGABjB8o3ol4nFCwgiUtKfht4FyxzvkqoAjXoSzYG/XY46PdXCDVLw+7RemVWOY59NETlvvikVTc9yrT0xv6tS/DY1sfE1Ey8q2xYusXhyHfXEWjffr5kIIyOoGBXay4/DK5iDFZR1ikVo5B9Y3APTfbPb1qQz/G33pfdtL9pjDVdq9NDYm7XUYr6YFiCBKkc6oB1ADqG/zvTrT9Oa79NeqO0nG2jS0lux9dWoSrn7iuWaTTV8OoXw97F5YVMvQ+f2gypjVw+djgE+HLC4B7gZdSf0Haovmf2lWEtrKlxBcFGRsJLbuiu4BKoJOitkbMOmCe1dtNR/MXDzPazRKcF0Krt32YA7jYkAZ7fPpTlXVZOSU0hW3psEm4tlL5T5xmjRlugZY4/CBkQEtEsihlaTSPMhH5s5ztvtWgzy6VY4JCqW8gJJ074Vfp2/rrEeB8Y8BsO8lvcxZjSTSGXR0aKaPGcA5wwyd+nlFaVw7nXUo8SIuRpy9qwuVywGnyq3iIThviHbGSaszsCTasqjtPzo8YmXGKcbZafrZNXMMd3bMqkNHMhAbcggjZgNicEg49Risqs+TY5IihJSeNykhzkBhnG23lI3B36fOrfDzCLadQIbiK0lxkywPEsEh7qzeXw22yOx3GBkFxzLwh0m97hBkDALPGu7OBssiKPiYZ3HXB+pqunvxn9N8KXK38jtc6LZd00mvD/wAmZ2vJ7tJJEzqjqoZc5IcE4yDjpUfZE293GZAR4UqFsb7I4JI+wzWhmJZ9MsLhmj2B6ghjgo2NxtvuNtvU0z5o4Cs4GkYmLBEx+bJwFb6DcnsAfStKN73qQZHS641OVT5T2vuv8ov/ACpz/BZQSW8tvMht5HQmG2LKUQDw3d0/lPC06id9gTVlHtX4aFV2uNKuNtUMwzjGR+zwSMjoaovJtuUkvB4viASpGDkDLRxKHf4juTgEf0RvtVoDH1757/66Ut6k6pdvbsQr6eprfcSDe13hf/8AYn/hy/8Ax1zj9qVtKQIoruTVkIwt3CPvjIdsDBx1PSmeo+v7zSfx9/nmqZdWbXEf7li6ak+ZHa75mvJdo0htRqPmZvGkCj+aukRqT6kvgHpUfa2IVi7M8srKqmSR9blV6Ln8q5JOFwM74FOqKQtzLbuJPgcqxKq3tIj+J2KMVZ4nmxsqA5UE5OpkZgny1EEjsNqhZuYLaNhDc2ht1DAIXijaLLdSHXKqDgHP61N8WtJnAEEwhbfdolcHI2zndft69KZ2PEDIWtLxEWUx6tOrUk8ZLAlAdxjTuCc99+o9UvcOeUvh8om383HG/twWf2cRPG13EMe7pIjRjVko8ieJLGo6LGNSEAd2bf0KX2VWaxWkiJuqXM6hs7sFbTv3OnGjfso7Ypa6WtfgXvg5yxrvf6lz8Ifp+6qtN7OYTM0iz3casxcwpMFj1MSzEeTWuWJY6WG5NW2kxXtxT8nlNrwRvB+XYLVNEEaxg9cdWPq7HzOdzuSepp+IxXvFLivRBD8d5UtrsDx4gxXBVwSroR00yKQy9T0Pc1U772d3MR1Wl62NvwrpRKuM9BKuHACnpgk43PetExXnQK8TrjNaktnuFkoflejKrm/nt8m8tJIEU4MqHx4x0xkp50G/UqBnantvOsihkYMrbgqQwI+Wk4P0BzWkFBWdc0+zoxlrjhf4M/xG328GfBJYaDskhyADkDbt8Qy7+lwlzXwzQp6jOL1Pk9UZqM4JxxbhTlXimQ4lhcFWiY9ipwQp7Ejf69JOsGcHXJxkuTbjNTj3LwUb2gckrcKssKgTl40PYOJHEYLdgQWXcb+o6YzXjHAbmylCXEbQvsy6iOmTgq65HUdj2reeIfCv+Gtv9JhrQeJcGhuYzHPEkqH8rqGG3QjPQ79RXR9MslKnUn4ejB6hBRt49o+SeFC7vJRbRvLI0m2kytg43JbUcYA33rXHebhUMSXbeLBgJ7win8NttEbp10YyA/fOCNhmd5h5ZtuGz217BbrHBH4sdx4SElVlVQkjAZyispBx/PHzpjzDeR8ai9ys2aQM6NLMEYJAisCNesLkt5goXJ8pztk0tmzyLMqupQ3D2/jz7F6ZutOSfIxWy4fdksjRM7eYmKTQ2OuW8NgR89Qz61Acc4pa2Echs1EtwVKtKHaXwFbyZaTJ0nOMLnrj77Jdcg2Ex1SWduxGwPhKu3X8uPU1G878sRJwi6gt444UWF5AqoANSAPnb82Fxq67im68HsfM218DE85zWlFJ/JWIGhshDbgvqkJCLgs0h1ed2PTO+on9B2qTjkBJA3KnDAYOPqPy7YO/qD3qg8T4/PLxBorGM3DyQxJG0b4KRsBLLjUNKswx5mzpwOtaBwD2UqsYF5O04/6KNmihXJ3zg65SfMCzsdWrcZ3pGPTpWJSb59jk8+Nb7UtjG845BD+1nijOM4Z1BIyRkKTkjII2z0rza8aEyq1vHPchsgGOCTTqGessirGBkY3bbNXyx5OsolCpaW6gHIxEh79ckZqY0CmIdKqXlsWl1Kx+EjKoI+JyOwXhwjUZw0t1GufsgfB+X7673nKPFbiMqDbWh9fFkkbtupRVAHbBDZrT9NAWm44VEeVEWeZc/MjIprW+4coN9ouINPmuIVYmMk4/GTYsDkHWo7HOezUsnELm0htZxqDmV5YsMYoRGytuQQjMzABW3zgkbAHZigrjacPiiUrHGkak5IRQoJIAJIUYzgAV5/oqlZ9RL/BP9ZY6+xjXgXA47SBIY9RVB1Y5ZiSSzMceZiSST6n6UVI4padEwooooJCiiigArjdTqiF3YKigszMQAABkkk7AAb5rqWqie06/hlhWxaUpJO8IKLszRlnyRlSCMxHP0HqM+ZPtW2Sk29IjOLe0C7a6mjt4sW6QyBZihfMiOAz421MAjqkanzMQWOOi+zi7v7yU3ckkq2nwxJKQTL11vpjCj4js5JCjICnYo0NgALazjG0jpDuP5FF1y6goA80SMpOMZetOtCMYUBUHlUDbAXbYDoOwHypbFtldFz9b4GciuNT7F51yUH2s2y2yRcQRVEkTrHKe8kEh0mP0ODhhnp2r1G4IBByCAQR0OoZyPr1qU9qig2SA4wbq0zkZ28dOx61XeAWRit44jn8PUgz1wJG05+enTWd1aMUlL2PdNlJ7XoXishHghQWL3FsuwJ294iZj9gma1JelZ7w+HxLyBP5padv72IBR9fPMm3pnpjfQk6U10yOqd/LF+oy3dr7CkUAUtFaRniCucsIYEEAggggjIIPY/KutFAFA9k/KS2Md0oOpjcyIT30RYEQJGzeUl+g3c7VfhVX4MSnFL2MlQskdtOiDTkkiSCVztq/kox17j1q00AFFFFABRRRQAUUUUAFFFFABRRRQAUmaWvJNQyBvDNqL9RpOk/XAO361QefLW0XiFrNO2JijrES+FBjZTowMDU3vHfOyDHXe/Qfn/vz/AGVlXPvKT3HEQ4m06GhnCmPUMaTHscg6maDzAEAqqb5UVTldv03t6Rfj931FpbJrglmH4lAxJzHBcsOw3e3jIIIzgBj6b1ebaIKdA6Ig++S2fv5f31QuVdMXEY1LsfEhuimrffxbZyFOOmAT+taMuOv0/Tt/XVWDpUJR8FmZzc2ym+1KTNtDGN3e7tgq+pRxI308iMftUexyf46n/dT72lDfh/8A2wf6PPTED0+39QrL6s/xxX2NDpi/BJj/AJNZnurklfJGkCKTjd28SSTHcZVoc/QelXRBtVc5GtlEDyjfxpGbvsEAhC7+gjxnv1qyAVsY8OyqK+xmZE+62T+4tFFFMFAUUUUAVWe0VeMwylhqlspowv8Agp4JNj32lO39HNWqqfx4f/mOGf4O/wD/ACW9XCgAooooAKKKKACiiigAooooAKKKKACmjnEmcfENOfmu6j/Oauj3GHCkbEbH575H1xv+vpSyx6h+8fUdKkhiBcMf6X9Y/wB232qic+2N2Lu2niy8IDJKhfSFyw3HmAJbWDuuQIBgjOGvYbUvTB9PQ+lV32hTutkzxwmdkKsACvkK7iTz/lGMEjcAlu1VXQ74NFlM+yaZW2k8O5tZRjCTCNyVJIWdDEOgyMs0fX0Ga0aIA5ON/hP2+tZxoEsfnUqGUFl1fDncjUpO4JPmByCAQehqc4Zz1HHAwu20zxKNS4y0+W0JJEqjDmQ48i50lgDjaszpt2ouqXlM0M+rbVi8DLnW/wBV/aQqy4SOeeRe/mAhiIPTcvIMD79s8Rtjvv0qA5ala4aa/kBD3T+VSB5IEJESjB7jr64/Wez0/jAG5rO6hYrMjj1wP4VfZT+pO+zK48Thdu/d1d/+9LI39tWmql7KoyvCLRSCCEIIOxBEjggj1zVtFdOvBzr8hRRRUgFFJmkZ8UAUaaYzcxRp4nltLN3K6f5SdwpBbHdAh/xfrV7rKOXedFS+urqVQbS4kEa3C5YRe7sYkEpHlEbBmcS9tWCT+XVEkz06etQmn4JcWvJ7oooqSAooooAKKKKACiiigApDS0UAcpYwwwen9RHQ15gLAANufUdx6/KuppGUHY96nZAacfem14jMhCNoLKwD4B0MQdLaTs2DjY05A6d6RMEdKgEY3ZX3gXstrNK0soIGsBI4gATjEeiMRvgrqVPEHcHY483lkL24J1fgQKQjqc65m2fGD+WMaNiCGbOdttL514qlvas7xibJVUibBEkjMBGnmBAy3fGwBNUzgvDRbwRRDHkRQcdC2Bqb7tk1iZsY0S+pDyzaw5O6PZLwh1HEFUKowqgAAdgBgD9BXp+hpaMVhtvezX0taHnJHEhBLJZuQNbNPBknzrIdUqAnYsj5Ygb6XU42Jq8KdqzO8sRKultQwQyuuzRuu6ujDcMD6fpgkGRtOdJ4MC5jM0eQolhVi657yw9zsMtH8/KBXSYeZCcFGT5MDKxJRk5RXBfKKiuFcxW9yNUM8cg2GFcZBIzpKnzKcEbEA/KpStNcmc+ANUj2p8wNBa+DCcXF23gxYOCAf2kncgKpOWA2yOm1THM3OMFmuXcM5yFRSCzMBuD+WNR3dyFXuayESz8QkNzckarrVDbqpBWG2yfHkQONiyjSGIyS243AFVtihHbLaa5TlpEryRwsJw+JGBIdZGIcAZSQk4xnoVK7fOrByNxN7OYWL6mgkz7pIzA6cKWa2YnzDGCUznIBA6UsUKqoVQFUAAAbAADAA+QAphzBF+A0g2eH8dDgnDw/iKCARsdOk7jYmuexsyUb2/UnybmRiqVWvaXBqqGvVM+E3yzQxypnTIiOuRg6XUMMjJwcH1p5XTHPBRRRQAUUUUAFFFFABRRRQAhFcWtfQlT8v9R2/dXeigDjFG46sD/i4/8AVXaiigCh+0JXe84eoJ8NPeJ2Ax8UaxImc74PjMMD1pqvSunOiSLxO3difBkt5IYzuQswkErA+haNBjqToO22a5A7ZrnOqb+qt+NG905L6b/U9UGikY4rKNMWvIplJdySze7Wixy3AXW4diqxJkAF2AJ1MSAFA9TnG5e/8w+Iu413tvEu+fBttROen7ViB9sU9V0+21d2khKzNqrl2saXnB4JTmWCJyDnUyjOfXOM/vptf2cESljE7b9I1d2OSM7DYbd22p/c8qcVUZSWxlORlSkseV7+Yu2NvkaZ3XFJLYhL2I25JwsmrXA532E3RWODs4U4B9Rm+WLkVLb5X2ZVHIoselw/uiFsuW5JifeEjt7cnItotOWwxZTcOP2m5zo1Y79c5tEVuAzMCfNpGOyhQdIA9Acn6knvgdAf429PlS0jbdOx/i/gcrqjBcBUVzXPosrhsE/hOMDqS40D97DbvUoaZGH3i7tbYH84uZMbkRwEMv8Ae6pdA3G41dDU4kfqWpL5PORPtrbND4DYGC2hhJ1GKOOMkdyiKhP3xmpCvEYr3XXnLBRRRUgFFFFABRRRQAUUUUAFFFFABRRmjNAEDzlwQ3Vs0akLKMPCx/JLGdSsflnY5yME7HoaJwHjnvMRYqY5FJWWNj5o5AfMCp83z3ArVzVG545blEgvbNQZV/bwgb3ca/AB1/ETzadssCVz0FI5mL9eHHn0OYmR9GX2GooJxv8A6ts996a8N4ik8YkjOpT8saSPyN6OO4rslwrHCsrEdQGBOO/SuWnCUHydFtSXBK+yuzHuAkbeeV5GuG2yZldkZGIHRdIAHYVcgtZ9ypxE2108DnENyxeE7gLPhfEi/mgOMOo7kSDckVoKdK7KmxWQUl4OVug4TcWBjptxDhkU0ZjljWVG+JGAYNjcZB2O4FO68uatKzKZeG/8m3SWmpmtpwzWrPuYypzJblicsACCpO+DjftJKdv4+1c+fLtpuIWcEZ8ltrnn2BCsU0Qrq6h8GQ49GBOcbV3i3MdwshitYEnIGnIkJ0E58z4URoOmzOPXoQa57Nx+/I1D45N3Ducavx/sTV9xRYiiYMkspIiiTd5SOgHZQO7nYd8VauTOVTbCSSYh7mY6pWAGEGwWFGwCUUevU5OBmq57OL2x2mkmjPEJQRKJSI5Y9JOYViZvw0U5+EDUACc1pEbAjK4IO+Rvn7itPDxI48fv7M7KyZXPXo9AUtGaM08JhRRmigAooooAKKKKACiiigApM0tJigCkc0c6ujvDaeCGi3nmmz4UPl1aMKQXkI3O40jGdziq5wr2h8TKySSQWngjGiSQyW2VwTq0kucbZ3xtv9OvNfKdxBK0i+Ld2sszSzRxxh5hIfMinGDLDqA2xkBQDlag7yf3m8iWeOS3igXxSlyoiMrMxWPyMTqUaSdR3zqG21I2221yfx8/77Hqqqppc8ljX2zjUEFvHKxwPw763ILY3C6yrdfUVIf/AFHuf7mS/wCVW/8AtVDT8TtEwzPbLvtlkzn0XG5P0rracQe4A91gmnBPxlTDGAGCkmSYDPXOFDHAO21KRzb7P+uH8/6i94lMPzzIrinB2vZzOUPD1YN4iwTZknDYz4pH4asMHzDVkNgnYCn3AeAR2iaI2Zl7FghIGdwGVAx3HcntsKlDylxORT57O3O4GBJOdx8WptAB36FT0+dOoPZi7IPeOIXbOO8Jjt13AyNKIc7g7k0Txsq/fe0l9iYZGPV+VNkbe2KzJobIzjBXZlZSGVkbqGDYIPqB97LyHzG13bt4hUzwyPBKV6F0A8+wC+YENgdM47Yppb+y6JT57q+mUggpJdNpYEEb+GFbue9Wbh3BordNEMaRJknSihRk9Tt3+dNYeNOjalLaFcrIhc9paHpqp+1Dj8tnw6WaEhJNUahyNQTW4UvgqwOAfQ1ba5TwBxggEHqCMg/UHY0+JmXcHkhEaiKVJNyTJr1NLJ0aVjklmdhn93QCn8dvpGAoG+cBSu56narZecmWczBpbW3dgAAWhQkAEnGcepNRT+ybhpJJgbJJO1zcgb+gEuB9BWNZ0xzk5d/k1YdR7YpdpBXNpG+RIiPkYOtFbI6AHUp2qNk5Utjj8MoANhHJLGvXrpjdRn51eYfZ5aIulBOqjoBeXQx9B42BUPP7KTsYuIXqMDn8SRZlxg7aHUD03OeleI9Ouh+SzX8nt51MvzQ/8KrdcoxrgxRlj1KyXNyARkdMOw9eoI2A70ynEcjPbtC1lOwZonISRHC7nDEFSACMjY4+e1Xh+QbxUAjvY5GzuZbbG2//AEUi79unTNJJ7KVmuYprqYTrFnEXgIqMT/PyWLdtvkKurxsjerJfvt/6yud9Gtwj+2iK9l/EbtpEjUO1onirIXGpUkRnVfAlciR1ZskqfE0YUahmtTpnw/hccCCOJEjjX4URQoGTk4A+ZP608rVS0tGY3t70FFFFSQFFFFABRRRQAUUUUANJD5/49GpZeHRPu8aMR/ORT/WPnRRUkexI+EwqQVijBHQhFBH0IFdB/tf10tFCPR6HU/WulFFQQFFFFABRRRQAUUUUAFFFFABRRRQAUUUUAFFFFABRRRQB/9k="/>
          <p:cNvSpPr>
            <a:spLocks noChangeAspect="1" noChangeArrowheads="1"/>
          </p:cNvSpPr>
          <p:nvPr/>
        </p:nvSpPr>
        <p:spPr bwMode="auto">
          <a:xfrm>
            <a:off x="77788" y="-960438"/>
            <a:ext cx="1905000" cy="2000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 descr="dog.bmp"/>
          <p:cNvPicPr/>
          <p:nvPr/>
        </p:nvPicPr>
        <p:blipFill>
          <a:blip r:embed="rId5" cstate="print"/>
          <a:stretch>
            <a:fillRect/>
          </a:stretch>
        </p:blipFill>
        <p:spPr>
          <a:xfrm flipH="1">
            <a:off x="1921486" y="5213964"/>
            <a:ext cx="1113184" cy="1356390"/>
          </a:xfrm>
          <a:prstGeom prst="rect">
            <a:avLst/>
          </a:prstGeom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8125" y="5227730"/>
            <a:ext cx="549783" cy="1510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Oval Callout 23"/>
          <p:cNvSpPr/>
          <p:nvPr/>
        </p:nvSpPr>
        <p:spPr>
          <a:xfrm>
            <a:off x="-965415" y="4772188"/>
            <a:ext cx="2319130" cy="1060174"/>
          </a:xfrm>
          <a:prstGeom prst="wedgeEllipseCallout">
            <a:avLst>
              <a:gd name="adj1" fmla="val 70024"/>
              <a:gd name="adj2" fmla="val 55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We all know cats make better pets than dogs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11" grpId="0" animBg="1"/>
      <p:bldP spid="11" grpId="1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Modality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2" y="1584429"/>
            <a:ext cx="49695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Modality</a:t>
            </a:r>
            <a:r>
              <a:rPr lang="en-US" dirty="0" smtClean="0"/>
              <a:t> is how strongly something is being said.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1879" y="2518057"/>
            <a:ext cx="7222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strength of the statement is created through the words that are used.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5130" y="4068417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honar Bangla" pitchFamily="34" charset="0"/>
                <a:cs typeface="Shonar Bangla" pitchFamily="34" charset="0"/>
              </a:rPr>
              <a:t>Every student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0348" y="4691270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honar Bangla" pitchFamily="34" charset="0"/>
                <a:cs typeface="Shonar Bangla" pitchFamily="34" charset="0"/>
              </a:rPr>
              <a:t>could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3809" y="3969027"/>
            <a:ext cx="1090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should</a:t>
            </a:r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84104" y="3326297"/>
            <a:ext cx="11753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must</a:t>
            </a:r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6921" y="4075044"/>
            <a:ext cx="1819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honar Bangla" pitchFamily="34" charset="0"/>
                <a:cs typeface="Shonar Bangla" pitchFamily="34" charset="0"/>
              </a:rPr>
              <a:t>wear school uniform.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2330" y="5459895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honar Bangla" pitchFamily="34" charset="0"/>
                <a:cs typeface="Shonar Bangla" pitchFamily="34" charset="0"/>
              </a:rPr>
              <a:t>Australians will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47861" y="5459895"/>
            <a:ext cx="1654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Shonar Bangla" pitchFamily="34" charset="0"/>
                <a:cs typeface="Shonar Bangla" pitchFamily="34" charset="0"/>
              </a:rPr>
              <a:t>give to worthy causes</a:t>
            </a:r>
            <a:endParaRPr lang="en-US" sz="1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7426" y="5989983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honar Bangla" pitchFamily="34" charset="0"/>
                <a:cs typeface="Shonar Bangla" pitchFamily="34" charset="0"/>
              </a:rPr>
              <a:t>sometimes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81130" y="5334002"/>
            <a:ext cx="8835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often</a:t>
            </a:r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17236" y="4697896"/>
            <a:ext cx="1598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Shonar Bangla" pitchFamily="34" charset="0"/>
                <a:cs typeface="Shonar Bangla" pitchFamily="34" charset="0"/>
              </a:rPr>
              <a:t>always</a:t>
            </a:r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2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2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2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2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2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2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62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7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27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72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4" grpId="0"/>
      <p:bldP spid="15" grpId="0"/>
      <p:bldP spid="15" grpId="1"/>
      <p:bldP spid="16" grpId="0"/>
      <p:bldP spid="16" grpId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366</Words>
  <Application>Microsoft Macintosh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Persuasive language</vt:lpstr>
      <vt:lpstr>How are we persuaded?</vt:lpstr>
      <vt:lpstr>Rhetorical Questions</vt:lpstr>
      <vt:lpstr>Strong Words</vt:lpstr>
      <vt:lpstr>Statistics</vt:lpstr>
      <vt:lpstr>Inclusive Language</vt:lpstr>
      <vt:lpstr>Modality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dickinsonp</dc:creator>
  <cp:lastModifiedBy>Sarah Foley</cp:lastModifiedBy>
  <cp:revision>25</cp:revision>
  <dcterms:created xsi:type="dcterms:W3CDTF">2011-04-19T22:18:13Z</dcterms:created>
  <dcterms:modified xsi:type="dcterms:W3CDTF">2012-02-19T20:51:24Z</dcterms:modified>
</cp:coreProperties>
</file>